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xlsx" ContentType="application/vnd.openxmlformats-officedocument.spreadsheetml.sheet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146"/>
  </p:notesMasterIdLst>
  <p:sldIdLst>
    <p:sldId id="256" r:id="rId2"/>
    <p:sldId id="264" r:id="rId3"/>
    <p:sldId id="259" r:id="rId4"/>
    <p:sldId id="265" r:id="rId5"/>
    <p:sldId id="419" r:id="rId6"/>
    <p:sldId id="257" r:id="rId7"/>
    <p:sldId id="372" r:id="rId8"/>
    <p:sldId id="267" r:id="rId9"/>
    <p:sldId id="273" r:id="rId10"/>
    <p:sldId id="274" r:id="rId11"/>
    <p:sldId id="272" r:id="rId12"/>
    <p:sldId id="275" r:id="rId13"/>
    <p:sldId id="276" r:id="rId14"/>
    <p:sldId id="279" r:id="rId15"/>
    <p:sldId id="283" r:id="rId16"/>
    <p:sldId id="318" r:id="rId17"/>
    <p:sldId id="319" r:id="rId18"/>
    <p:sldId id="280" r:id="rId19"/>
    <p:sldId id="281" r:id="rId20"/>
    <p:sldId id="320" r:id="rId21"/>
    <p:sldId id="288" r:id="rId22"/>
    <p:sldId id="284" r:id="rId23"/>
    <p:sldId id="290" r:id="rId24"/>
    <p:sldId id="321" r:id="rId25"/>
    <p:sldId id="286" r:id="rId26"/>
    <p:sldId id="291" r:id="rId27"/>
    <p:sldId id="287" r:id="rId28"/>
    <p:sldId id="292" r:id="rId29"/>
    <p:sldId id="293" r:id="rId30"/>
    <p:sldId id="294" r:id="rId31"/>
    <p:sldId id="298" r:id="rId32"/>
    <p:sldId id="299" r:id="rId33"/>
    <p:sldId id="300" r:id="rId34"/>
    <p:sldId id="295" r:id="rId35"/>
    <p:sldId id="296" r:id="rId36"/>
    <p:sldId id="301" r:id="rId37"/>
    <p:sldId id="297" r:id="rId38"/>
    <p:sldId id="304" r:id="rId39"/>
    <p:sldId id="305" r:id="rId40"/>
    <p:sldId id="306" r:id="rId41"/>
    <p:sldId id="426" r:id="rId42"/>
    <p:sldId id="428" r:id="rId43"/>
    <p:sldId id="425" r:id="rId44"/>
    <p:sldId id="424" r:id="rId45"/>
    <p:sldId id="302" r:id="rId46"/>
    <p:sldId id="307" r:id="rId47"/>
    <p:sldId id="308" r:id="rId48"/>
    <p:sldId id="317" r:id="rId49"/>
    <p:sldId id="311" r:id="rId50"/>
    <p:sldId id="309" r:id="rId51"/>
    <p:sldId id="313" r:id="rId52"/>
    <p:sldId id="312" r:id="rId53"/>
    <p:sldId id="310" r:id="rId54"/>
    <p:sldId id="303" r:id="rId55"/>
    <p:sldId id="314" r:id="rId56"/>
    <p:sldId id="315" r:id="rId57"/>
    <p:sldId id="316" r:id="rId58"/>
    <p:sldId id="322" r:id="rId59"/>
    <p:sldId id="330" r:id="rId60"/>
    <p:sldId id="323" r:id="rId61"/>
    <p:sldId id="324" r:id="rId62"/>
    <p:sldId id="325" r:id="rId63"/>
    <p:sldId id="326" r:id="rId64"/>
    <p:sldId id="327" r:id="rId65"/>
    <p:sldId id="328" r:id="rId66"/>
    <p:sldId id="331" r:id="rId67"/>
    <p:sldId id="332" r:id="rId68"/>
    <p:sldId id="334" r:id="rId69"/>
    <p:sldId id="333" r:id="rId70"/>
    <p:sldId id="338" r:id="rId71"/>
    <p:sldId id="339" r:id="rId72"/>
    <p:sldId id="422" r:id="rId73"/>
    <p:sldId id="421" r:id="rId74"/>
    <p:sldId id="340" r:id="rId75"/>
    <p:sldId id="344" r:id="rId76"/>
    <p:sldId id="349" r:id="rId77"/>
    <p:sldId id="350" r:id="rId78"/>
    <p:sldId id="351" r:id="rId79"/>
    <p:sldId id="345" r:id="rId80"/>
    <p:sldId id="341" r:id="rId81"/>
    <p:sldId id="352" r:id="rId82"/>
    <p:sldId id="354" r:id="rId83"/>
    <p:sldId id="355" r:id="rId84"/>
    <p:sldId id="353" r:id="rId85"/>
    <p:sldId id="356" r:id="rId86"/>
    <p:sldId id="357" r:id="rId87"/>
    <p:sldId id="361" r:id="rId88"/>
    <p:sldId id="362" r:id="rId89"/>
    <p:sldId id="364" r:id="rId90"/>
    <p:sldId id="365" r:id="rId91"/>
    <p:sldId id="366" r:id="rId92"/>
    <p:sldId id="367" r:id="rId93"/>
    <p:sldId id="368" r:id="rId94"/>
    <p:sldId id="369" r:id="rId95"/>
    <p:sldId id="370" r:id="rId96"/>
    <p:sldId id="371" r:id="rId97"/>
    <p:sldId id="373" r:id="rId98"/>
    <p:sldId id="359" r:id="rId99"/>
    <p:sldId id="418" r:id="rId100"/>
    <p:sldId id="417" r:id="rId101"/>
    <p:sldId id="266" r:id="rId102"/>
    <p:sldId id="423" r:id="rId103"/>
    <p:sldId id="420" r:id="rId104"/>
    <p:sldId id="375" r:id="rId105"/>
    <p:sldId id="378" r:id="rId106"/>
    <p:sldId id="379" r:id="rId107"/>
    <p:sldId id="380" r:id="rId108"/>
    <p:sldId id="384" r:id="rId109"/>
    <p:sldId id="388" r:id="rId110"/>
    <p:sldId id="385" r:id="rId111"/>
    <p:sldId id="386" r:id="rId112"/>
    <p:sldId id="387" r:id="rId113"/>
    <p:sldId id="389" r:id="rId114"/>
    <p:sldId id="381" r:id="rId115"/>
    <p:sldId id="390" r:id="rId116"/>
    <p:sldId id="391" r:id="rId117"/>
    <p:sldId id="392" r:id="rId118"/>
    <p:sldId id="393" r:id="rId119"/>
    <p:sldId id="394" r:id="rId120"/>
    <p:sldId id="397" r:id="rId121"/>
    <p:sldId id="398" r:id="rId122"/>
    <p:sldId id="399" r:id="rId123"/>
    <p:sldId id="382" r:id="rId124"/>
    <p:sldId id="383" r:id="rId125"/>
    <p:sldId id="400" r:id="rId126"/>
    <p:sldId id="405" r:id="rId127"/>
    <p:sldId id="406" r:id="rId128"/>
    <p:sldId id="407" r:id="rId129"/>
    <p:sldId id="401" r:id="rId130"/>
    <p:sldId id="403" r:id="rId131"/>
    <p:sldId id="402" r:id="rId132"/>
    <p:sldId id="404" r:id="rId133"/>
    <p:sldId id="408" r:id="rId134"/>
    <p:sldId id="409" r:id="rId135"/>
    <p:sldId id="410" r:id="rId136"/>
    <p:sldId id="411" r:id="rId137"/>
    <p:sldId id="412" r:id="rId138"/>
    <p:sldId id="414" r:id="rId139"/>
    <p:sldId id="413" r:id="rId140"/>
    <p:sldId id="415" r:id="rId141"/>
    <p:sldId id="416" r:id="rId142"/>
    <p:sldId id="263" r:id="rId143"/>
    <p:sldId id="270" r:id="rId144"/>
    <p:sldId id="262" r:id="rId1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C9A"/>
    <a:srgbClr val="EB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3"/>
    <p:restoredTop sz="86385"/>
  </p:normalViewPr>
  <p:slideViewPr>
    <p:cSldViewPr snapToGrid="0" snapToObjects="1">
      <p:cViewPr>
        <p:scale>
          <a:sx n="85" d="100"/>
          <a:sy n="85" d="100"/>
        </p:scale>
        <p:origin x="1088" y="336"/>
      </p:cViewPr>
      <p:guideLst/>
    </p:cSldViewPr>
  </p:slideViewPr>
  <p:outlineViewPr>
    <p:cViewPr>
      <p:scale>
        <a:sx n="33" d="100"/>
        <a:sy n="33" d="100"/>
      </p:scale>
      <p:origin x="0" y="-4774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1608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notesMaster" Target="notesMasters/notesMaster1.xml"/><Relationship Id="rId147" Type="http://schemas.openxmlformats.org/officeDocument/2006/relationships/presProps" Target="presProps.xml"/><Relationship Id="rId148" Type="http://schemas.openxmlformats.org/officeDocument/2006/relationships/viewProps" Target="viewProps.xml"/><Relationship Id="rId14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B0F0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00B0F0"/>
                        </a:solidFill>
                      </a:rPr>
                      <a:t>0.597</a:t>
                    </a:r>
                    <a:endParaRPr lang="en-US" altLang="en-US" dirty="0">
                      <a:solidFill>
                        <a:srgbClr val="00B0F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7030A0"/>
                        </a:solidFill>
                      </a:rPr>
                      <a:t>0.751</a:t>
                    </a:r>
                    <a:endParaRPr lang="en-US" altLang="en-US" b="1" dirty="0">
                      <a:solidFill>
                        <a:srgbClr val="7030A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en-US" b="0" dirty="0">
                        <a:solidFill>
                          <a:srgbClr val="FF0000"/>
                        </a:solidFill>
                      </a:rPr>
                      <a:t>0.813</a:t>
                    </a:r>
                    <a:endParaRPr lang="en-US" altLang="en-US" b="1" dirty="0">
                      <a:solidFill>
                        <a:srgbClr val="FF000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0.412</c:v>
                </c:pt>
                <c:pt idx="1">
                  <c:v>0.597</c:v>
                </c:pt>
                <c:pt idx="2">
                  <c:v>0.751</c:v>
                </c:pt>
                <c:pt idx="3">
                  <c:v>0.813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8986832"/>
        <c:axId val="2128989440"/>
      </c:barChart>
      <c:catAx>
        <c:axId val="2128986832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2128989440"/>
        <c:crosses val="autoZero"/>
        <c:auto val="1"/>
        <c:lblAlgn val="ctr"/>
        <c:lblOffset val="100"/>
        <c:noMultiLvlLbl val="0"/>
      </c:catAx>
      <c:valAx>
        <c:axId val="2128989440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21289868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2"/>
            <c:invertIfNegative val="0"/>
            <c:bubble3D val="0"/>
            <c:spPr>
              <a:solidFill>
                <a:srgbClr val="7030A0"/>
              </a:solidFill>
            </c:spPr>
          </c:dPt>
          <c:dPt>
            <c:idx val="3"/>
            <c:invertIfNegative val="0"/>
            <c:bubble3D val="0"/>
            <c:spPr>
              <a:solidFill>
                <a:srgbClr val="FF0000"/>
              </a:solidFill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en-US" b="0">
                        <a:solidFill>
                          <a:srgbClr val="0070C0"/>
                        </a:solidFill>
                      </a:rPr>
                      <a:t>0.377</a:t>
                    </a:r>
                    <a:endParaRPr lang="en-US" altLang="en-US">
                      <a:solidFill>
                        <a:srgbClr val="0070C0"/>
                      </a:solidFill>
                    </a:endParaRP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0070C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7030A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spPr/>
              <c:txPr>
                <a:bodyPr/>
                <a:lstStyle/>
                <a:p>
                  <a:pPr>
                    <a:defRPr sz="3200" b="0">
                      <a:solidFill>
                        <a:srgbClr val="FF0000"/>
                      </a:solidFill>
                      <a:latin typeface="+mn-lt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3200" b="0">
                    <a:latin typeface="+mn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OutRank</c:v>
                </c:pt>
                <c:pt idx="1">
                  <c:v>SPOT</c:v>
                </c:pt>
                <c:pt idx="2">
                  <c:v>CatchSync</c:v>
                </c:pt>
                <c:pt idx="3">
                  <c:v>CatchSync+SPOT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0.377</c:v>
                </c:pt>
                <c:pt idx="1">
                  <c:v>0.653</c:v>
                </c:pt>
                <c:pt idx="2">
                  <c:v>0.694</c:v>
                </c:pt>
                <c:pt idx="3">
                  <c:v>0.785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4614160"/>
        <c:axId val="-2105169872"/>
      </c:barChart>
      <c:catAx>
        <c:axId val="-2104614160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-2105169872"/>
        <c:crosses val="autoZero"/>
        <c:auto val="1"/>
        <c:lblAlgn val="ctr"/>
        <c:lblOffset val="100"/>
        <c:noMultiLvlLbl val="0"/>
      </c:catAx>
      <c:valAx>
        <c:axId val="-210516987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-210461416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74404F-921A-5A41-A035-CFDD5F0AF16A}" type="datetimeFigureOut">
              <a:rPr lang="en-US" smtClean="0"/>
              <a:t>11/10/15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5960B-FBEF-2746-82FA-4C1369FB4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9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158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02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94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159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54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342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6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009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80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56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36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5960B-FBEF-2746-82FA-4C1369FB4CBE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7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rgbClr val="011C9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2D22-DB20-C145-AFBC-7EFF1988A063}" type="datetime2">
              <a:rPr lang="en-US" smtClean="0"/>
              <a:t>Tuesday, November 10,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AAE73-3278-684A-AD86-B7B9418BE81E}" type="datetime2">
              <a:rPr lang="en-US" smtClean="0"/>
              <a:t>Tuesday, November 10,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463296"/>
            <a:ext cx="2057400" cy="5608320"/>
          </a:xfrm>
        </p:spPr>
        <p:txBody>
          <a:bodyPr vert="eaVert" anchor="b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63296"/>
            <a:ext cx="6019800" cy="560832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FF718-76C0-DF45-92FA-855B110B1DF9}" type="datetime2">
              <a:rPr lang="en-US" smtClean="0"/>
              <a:t>Tuesday, November 10,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3B4FD-6A04-0C40-A451-FA7F82E5A93A}" type="datetime2">
              <a:rPr lang="en-US" smtClean="0"/>
              <a:t>Tuesday, November 10,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7300" y="1524"/>
            <a:ext cx="5897172" cy="329184"/>
          </a:xfrm>
        </p:spPr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24472" y="1524"/>
            <a:ext cx="719528" cy="329184"/>
          </a:xfrm>
        </p:spPr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260855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63821"/>
            <a:ext cx="7772400" cy="1352931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26E47-EC81-164D-A9D0-52217604E4BE}" type="datetime2">
              <a:rPr lang="en-US" smtClean="0"/>
              <a:t>Tuesday, November 10,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22313" y="4562475"/>
            <a:ext cx="777240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8064"/>
            <a:ext cx="4038600" cy="4488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2FD5E-605B-F646-9291-93564E46B407}" type="datetime2">
              <a:rPr lang="en-US" smtClean="0"/>
              <a:t>Tuesday, November 10,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rgbClr val="011C9A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32164"/>
            <a:ext cx="3931920" cy="37394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558544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rgbClr val="011C9A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331084"/>
            <a:ext cx="3931920" cy="374053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FB40A-C2C2-8048-B87F-F6B5F06663C2}" type="datetime2">
              <a:rPr lang="en-US" smtClean="0"/>
              <a:t>Tuesday, November 10,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4571603" y="1558544"/>
            <a:ext cx="794" cy="451307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A0C1C-8A84-DC43-ABB0-93DE89758676}" type="datetime2">
              <a:rPr lang="en-US" smtClean="0"/>
              <a:t>Tuesday, November 10,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1EACD-1A1B-2542-90FB-21D16508F629}" type="datetime2">
              <a:rPr lang="en-US" smtClean="0"/>
              <a:t>Tuesday, November 10,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2896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462896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801368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F41BB-3186-DD4D-ACFA-ACE386CBEB42}" type="datetime2">
              <a:rPr lang="en-US" smtClean="0"/>
              <a:t>Tuesday, November 10,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251022"/>
            <a:ext cx="5577840" cy="1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3296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011C9A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509017"/>
            <a:ext cx="5904390" cy="5500456"/>
          </a:xfrm>
          <a:solidFill>
            <a:srgbClr val="7030A0">
              <a:alpha val="10000"/>
            </a:srgbClr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4416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B66089-0C25-344C-8538-F3277E19921D}" type="datetime2">
              <a:rPr lang="en-US" smtClean="0"/>
              <a:t>Tuesday, November 10,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330"/>
            <a:ext cx="9144000" cy="34614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4086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11300"/>
            <a:ext cx="8229600" cy="453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524"/>
            <a:ext cx="20701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FB54245-1AE4-E346-9947-6EB26F03B407}" type="datetime2">
              <a:rPr lang="en-US" smtClean="0"/>
              <a:t>Tuesday, November 10,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27300" y="1524"/>
            <a:ext cx="61595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1524"/>
            <a:ext cx="4572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6171886"/>
            <a:ext cx="9144000" cy="7315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rgbClr val="011C9A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400" dirty="0"/>
          </a:p>
        </p:txBody>
      </p:sp>
      <p:sp>
        <p:nvSpPr>
          <p:cNvPr id="10" name="Date Placeholder 3"/>
          <p:cNvSpPr txBox="1">
            <a:spLocks/>
          </p:cNvSpPr>
          <p:nvPr userDrawn="1"/>
        </p:nvSpPr>
        <p:spPr>
          <a:xfrm>
            <a:off x="0" y="6171886"/>
            <a:ext cx="9144000" cy="686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rgbClr val="011C9A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rgbClr val="011C9A"/>
        </a:buClr>
        <a:buSzPct val="85000"/>
        <a:buFont typeface="Wingdings" charset="2"/>
        <a:buChar char="v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rgbClr val="011C9A"/>
        </a:buClr>
        <a:buSzPct val="90000"/>
        <a:buFont typeface="Wingdings" charset="2"/>
        <a:buChar char="v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rgbClr val="011C9A"/>
        </a:buClr>
        <a:buFont typeface="Wingdings" charset="2"/>
        <a:buChar char="v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rgbClr val="011C9A"/>
        </a:buClr>
        <a:buSzPct val="100000"/>
        <a:buFont typeface="Wingdings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tiff"/><Relationship Id="rId5" Type="http://schemas.openxmlformats.org/officeDocument/2006/relationships/image" Target="../media/image1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tiff"/><Relationship Id="rId5" Type="http://schemas.openxmlformats.org/officeDocument/2006/relationships/image" Target="../media/image1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4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3" Type="http://schemas.openxmlformats.org/officeDocument/2006/relationships/image" Target="../media/image120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9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1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4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4" Type="http://schemas.openxmlformats.org/officeDocument/2006/relationships/chart" Target="../charts/chart2.xml"/><Relationship Id="rId5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4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15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tiff"/><Relationship Id="rId4" Type="http://schemas.openxmlformats.org/officeDocument/2006/relationships/image" Target="../media/image155.tiff"/><Relationship Id="rId5" Type="http://schemas.openxmlformats.org/officeDocument/2006/relationships/image" Target="../media/image156.tiff"/><Relationship Id="rId6" Type="http://schemas.openxmlformats.org/officeDocument/2006/relationships/image" Target="../media/image7.png"/><Relationship Id="rId7" Type="http://schemas.openxmlformats.org/officeDocument/2006/relationships/image" Target="../media/image157.tiff"/><Relationship Id="rId8" Type="http://schemas.openxmlformats.org/officeDocument/2006/relationships/image" Target="../media/image15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4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1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4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eg"/><Relationship Id="rId4" Type="http://schemas.openxmlformats.org/officeDocument/2006/relationships/image" Target="../media/image16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4" Type="http://schemas.openxmlformats.org/officeDocument/2006/relationships/image" Target="../media/image159.jpeg"/><Relationship Id="rId5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jpe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41.png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demos/fema/weibo/" TargetMode="External"/><Relationship Id="rId3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demos/fema/mas/" TargetMode="External"/><Relationship Id="rId3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eng-jiang.com/demos/hindblp/" TargetMode="External"/><Relationship Id="rId3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9.jpe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Relationship Id="rId3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Behavioral modeling in social networks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/>
              <a:t>from micro to macro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48600" cy="1752600"/>
          </a:xfrm>
        </p:spPr>
        <p:txBody>
          <a:bodyPr/>
          <a:lstStyle/>
          <a:p>
            <a:r>
              <a:rPr lang="en-US" dirty="0" err="1" smtClean="0"/>
              <a:t>Meng</a:t>
            </a:r>
            <a:r>
              <a:rPr lang="en-US" dirty="0" smtClean="0"/>
              <a:t> Jiang, </a:t>
            </a:r>
            <a:r>
              <a:rPr lang="en-US" i="1" dirty="0" smtClean="0"/>
              <a:t>University of Illinois at Urbana-Champaign</a:t>
            </a:r>
          </a:p>
          <a:p>
            <a:r>
              <a:rPr lang="en-US" dirty="0" smtClean="0"/>
              <a:t>Peng Cui, </a:t>
            </a:r>
            <a:r>
              <a:rPr lang="en-US" i="1" dirty="0" smtClean="0"/>
              <a:t>Tsinghua University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12" y="5464175"/>
            <a:ext cx="2091888" cy="6888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793" y="5471075"/>
            <a:ext cx="1398819" cy="6819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5800" y="5471075"/>
            <a:ext cx="28169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EBB100"/>
                </a:solidFill>
              </a:rPr>
              <a:t>ICDM 2015 </a:t>
            </a:r>
            <a:r>
              <a:rPr lang="en-US" sz="2000" dirty="0" smtClean="0">
                <a:solidFill>
                  <a:srgbClr val="EBB100"/>
                </a:solidFill>
              </a:rPr>
              <a:t>TUTORIAL</a:t>
            </a:r>
          </a:p>
          <a:p>
            <a:r>
              <a:rPr lang="en-US" sz="2000" i="1" dirty="0" smtClean="0">
                <a:solidFill>
                  <a:srgbClr val="EBB100"/>
                </a:solidFill>
              </a:rPr>
              <a:t>Atlantic City, NJ</a:t>
            </a:r>
          </a:p>
        </p:txBody>
      </p:sp>
    </p:spTree>
    <p:extLst>
      <p:ext uri="{BB962C8B-B14F-4D97-AF65-F5344CB8AC3E}">
        <p14:creationId xmlns:p14="http://schemas.microsoft.com/office/powerpoint/2010/main" val="8365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Upload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Subscribe,</a:t>
            </a:r>
            <a:r>
              <a:rPr lang="zh-CN" altLang="en-US" dirty="0" smtClean="0"/>
              <a:t> </a:t>
            </a:r>
            <a:r>
              <a:rPr lang="en-US" altLang="zh-CN" dirty="0" smtClean="0"/>
              <a:t>Download,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to,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Share,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Like,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Dislike,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Comment</a:t>
            </a:r>
            <a:endParaRPr lang="zh-CN" alt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Individual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YouTube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85" y="3778250"/>
            <a:ext cx="6799229" cy="21443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11" y="1716323"/>
            <a:ext cx="2713707" cy="82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Cascade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smtClean="0"/>
              <a:t>Peng</a:t>
            </a:r>
            <a:r>
              <a:rPr lang="zh-CN" altLang="en-US" smtClean="0"/>
              <a:t> </a:t>
            </a:r>
            <a:r>
              <a:rPr lang="en-US" altLang="zh-CN" smtClean="0"/>
              <a:t>Cui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777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altLang="zh-CN" dirty="0">
                <a:solidFill>
                  <a:schemeClr val="bg1"/>
                </a:solidFill>
              </a:rPr>
              <a:t>Prediction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natural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behavior</a:t>
            </a:r>
            <a:endParaRPr lang="zh-CN" alt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altLang="zh-CN" dirty="0">
                <a:solidFill>
                  <a:schemeClr val="bg1"/>
                </a:solidFill>
              </a:rPr>
              <a:t>Modeling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individual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behavior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(MICRO)</a:t>
            </a:r>
            <a:endParaRPr lang="zh-CN" alt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altLang="zh-CN" dirty="0">
                <a:solidFill>
                  <a:schemeClr val="bg1"/>
                </a:solidFill>
              </a:rPr>
              <a:t>Modeling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information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cascade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(MACRO)</a:t>
            </a:r>
            <a:endParaRPr lang="zh-CN" alt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altLang="zh-CN" b="1" dirty="0">
                <a:solidFill>
                  <a:srgbClr val="EBB100"/>
                </a:solidFill>
              </a:rPr>
              <a:t>Detection</a:t>
            </a:r>
            <a:r>
              <a:rPr lang="zh-CN" altLang="en-US" b="1" dirty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for</a:t>
            </a:r>
            <a:r>
              <a:rPr lang="zh-CN" altLang="en-US" b="1" dirty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unnatural</a:t>
            </a:r>
            <a:r>
              <a:rPr lang="zh-CN" altLang="en-US" b="1" dirty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behavior</a:t>
            </a:r>
            <a:endParaRPr lang="zh-CN" altLang="en-US" b="1" dirty="0">
              <a:solidFill>
                <a:srgbClr val="EBB100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altLang="zh-CN" b="1" dirty="0">
                <a:solidFill>
                  <a:srgbClr val="EBB100"/>
                </a:solidFill>
              </a:rPr>
              <a:t>Suspicious</a:t>
            </a:r>
            <a:r>
              <a:rPr lang="zh-CN" altLang="en-US" b="1" dirty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behavior</a:t>
            </a:r>
            <a:r>
              <a:rPr lang="zh-CN" altLang="en-US" b="1" dirty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detection</a:t>
            </a:r>
            <a:endParaRPr lang="zh-CN" altLang="en-US" b="1" dirty="0">
              <a:solidFill>
                <a:srgbClr val="EBB1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74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" y="1858545"/>
            <a:ext cx="9097538" cy="25097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102</a:t>
            </a:fld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-23882" y="5857519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11C9A"/>
                </a:solidFill>
              </a:rPr>
              <a:t>Suspicious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Behavior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Detection: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Current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Trends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and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Future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Directions.</a:t>
            </a:r>
            <a:endParaRPr lang="zh-CN" altLang="en-US" sz="2000" b="1" dirty="0" smtClean="0">
              <a:solidFill>
                <a:srgbClr val="011C9A"/>
              </a:solidFill>
            </a:endParaRPr>
          </a:p>
          <a:p>
            <a:r>
              <a:rPr lang="en-US" altLang="zh-CN" sz="2000" i="1" dirty="0" smtClean="0">
                <a:solidFill>
                  <a:srgbClr val="011C9A"/>
                </a:solidFill>
              </a:rPr>
              <a:t>Special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Issue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on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Online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Behavioral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Analysis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and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Modeling,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IEEE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Intelligent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Systems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Magazine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(ISSI)</a:t>
            </a:r>
            <a:r>
              <a:rPr lang="en-US" sz="2000" dirty="0" smtClean="0">
                <a:solidFill>
                  <a:srgbClr val="011C9A"/>
                </a:solidFill>
              </a:rPr>
              <a:t>, </a:t>
            </a:r>
            <a:r>
              <a:rPr lang="en-US" altLang="zh-CN" sz="2000" dirty="0" smtClean="0">
                <a:solidFill>
                  <a:srgbClr val="011C9A"/>
                </a:solidFill>
              </a:rPr>
              <a:t>2016.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(to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appear)</a:t>
            </a:r>
            <a:endParaRPr lang="en-US" sz="2000" dirty="0">
              <a:solidFill>
                <a:srgbClr val="011C9A"/>
              </a:solidFill>
            </a:endParaRPr>
          </a:p>
        </p:txBody>
      </p:sp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51" y="4444662"/>
            <a:ext cx="128016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21" y="4463441"/>
            <a:ext cx="853440" cy="128016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164" y="4463441"/>
            <a:ext cx="853439" cy="128016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782361" y="4595690"/>
            <a:ext cx="10390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011C9A"/>
                </a:solidFill>
              </a:rPr>
              <a:t>JIANG,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err="1" smtClean="0">
                <a:solidFill>
                  <a:srgbClr val="011C9A"/>
                </a:solidFill>
              </a:rPr>
              <a:t>Meng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smtClean="0">
                <a:solidFill>
                  <a:srgbClr val="011C9A"/>
                </a:solidFill>
              </a:rPr>
              <a:t>(UIUC)</a:t>
            </a:r>
            <a:endParaRPr lang="en-US" sz="2000" dirty="0"/>
          </a:p>
        </p:txBody>
      </p:sp>
      <p:sp>
        <p:nvSpPr>
          <p:cNvPr id="28" name="Rectangle 27"/>
          <p:cNvSpPr/>
          <p:nvPr/>
        </p:nvSpPr>
        <p:spPr>
          <a:xfrm>
            <a:off x="4502603" y="4595690"/>
            <a:ext cx="13827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011C9A"/>
                </a:solidFill>
              </a:rPr>
              <a:t>CUI,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smtClean="0">
                <a:solidFill>
                  <a:srgbClr val="011C9A"/>
                </a:solidFill>
              </a:rPr>
              <a:t>Peng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smtClean="0">
                <a:solidFill>
                  <a:srgbClr val="011C9A"/>
                </a:solidFill>
              </a:rPr>
              <a:t>(Tsinghua)</a:t>
            </a:r>
            <a:endParaRPr lang="en-US" sz="2000" dirty="0"/>
          </a:p>
        </p:txBody>
      </p:sp>
      <p:sp>
        <p:nvSpPr>
          <p:cNvPr id="29" name="Rectangle 28"/>
          <p:cNvSpPr/>
          <p:nvPr/>
        </p:nvSpPr>
        <p:spPr>
          <a:xfrm>
            <a:off x="6804603" y="4591248"/>
            <a:ext cx="17960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011C9A"/>
                </a:solidFill>
              </a:rPr>
              <a:t>FALOUTSOS,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smtClean="0">
                <a:solidFill>
                  <a:srgbClr val="011C9A"/>
                </a:solidFill>
              </a:rPr>
              <a:t>Christos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smtClean="0">
                <a:solidFill>
                  <a:srgbClr val="011C9A"/>
                </a:solidFill>
              </a:rPr>
              <a:t>(CMU)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86387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1" y="1858545"/>
            <a:ext cx="9097538" cy="250975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103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-23882" y="5857519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011C9A"/>
                </a:solidFill>
              </a:rPr>
              <a:t>Suspicious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Behavior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Detection: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Current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Trends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and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Future</a:t>
            </a:r>
            <a:r>
              <a:rPr lang="zh-CN" altLang="en-US" sz="20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b="1" dirty="0" smtClean="0">
                <a:solidFill>
                  <a:srgbClr val="011C9A"/>
                </a:solidFill>
              </a:rPr>
              <a:t>Directions.</a:t>
            </a:r>
            <a:endParaRPr lang="zh-CN" altLang="en-US" sz="2000" b="1" dirty="0" smtClean="0">
              <a:solidFill>
                <a:srgbClr val="011C9A"/>
              </a:solidFill>
            </a:endParaRPr>
          </a:p>
          <a:p>
            <a:r>
              <a:rPr lang="en-US" altLang="zh-CN" sz="2000" i="1" dirty="0" smtClean="0">
                <a:solidFill>
                  <a:srgbClr val="011C9A"/>
                </a:solidFill>
              </a:rPr>
              <a:t>Special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Issue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on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Online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Behavioral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Analysis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and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Modeling,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IEEE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Intelligent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Systems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Magazine</a:t>
            </a:r>
            <a:r>
              <a:rPr lang="zh-CN" altLang="en-US" sz="20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000" i="1" dirty="0" smtClean="0">
                <a:solidFill>
                  <a:srgbClr val="011C9A"/>
                </a:solidFill>
              </a:rPr>
              <a:t>(ISSI)</a:t>
            </a:r>
            <a:r>
              <a:rPr lang="en-US" sz="2000" dirty="0" smtClean="0">
                <a:solidFill>
                  <a:srgbClr val="011C9A"/>
                </a:solidFill>
              </a:rPr>
              <a:t>, </a:t>
            </a:r>
            <a:r>
              <a:rPr lang="en-US" altLang="zh-CN" sz="2000" dirty="0" smtClean="0">
                <a:solidFill>
                  <a:srgbClr val="011C9A"/>
                </a:solidFill>
              </a:rPr>
              <a:t>2016.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(to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appear)</a:t>
            </a:r>
            <a:endParaRPr lang="en-US" sz="2000" dirty="0">
              <a:solidFill>
                <a:srgbClr val="011C9A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410157" y="1717246"/>
            <a:ext cx="3024965" cy="14540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45259" y="3740918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943844" y="1661032"/>
            <a:ext cx="982555" cy="4347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038663" y="1184844"/>
            <a:ext cx="31053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Social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Link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Farming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951" y="4444662"/>
            <a:ext cx="1280160" cy="128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21" y="4463441"/>
            <a:ext cx="853440" cy="12801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164" y="4463441"/>
            <a:ext cx="853439" cy="128016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782361" y="4595690"/>
            <a:ext cx="103906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011C9A"/>
                </a:solidFill>
              </a:rPr>
              <a:t>JIANG,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err="1" smtClean="0">
                <a:solidFill>
                  <a:srgbClr val="011C9A"/>
                </a:solidFill>
              </a:rPr>
              <a:t>Meng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smtClean="0">
                <a:solidFill>
                  <a:srgbClr val="011C9A"/>
                </a:solidFill>
              </a:rPr>
              <a:t>(UIUC)</a:t>
            </a:r>
            <a:endParaRPr lang="en-US" sz="2000" dirty="0"/>
          </a:p>
        </p:txBody>
      </p:sp>
      <p:sp>
        <p:nvSpPr>
          <p:cNvPr id="21" name="Rectangle 20"/>
          <p:cNvSpPr/>
          <p:nvPr/>
        </p:nvSpPr>
        <p:spPr>
          <a:xfrm>
            <a:off x="4502603" y="4595690"/>
            <a:ext cx="13827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011C9A"/>
                </a:solidFill>
              </a:rPr>
              <a:t>CUI,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smtClean="0">
                <a:solidFill>
                  <a:srgbClr val="011C9A"/>
                </a:solidFill>
              </a:rPr>
              <a:t>Peng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smtClean="0">
                <a:solidFill>
                  <a:srgbClr val="011C9A"/>
                </a:solidFill>
              </a:rPr>
              <a:t>(Tsinghua)</a:t>
            </a:r>
            <a:endParaRPr lang="en-US" sz="2000" dirty="0"/>
          </a:p>
        </p:txBody>
      </p:sp>
      <p:sp>
        <p:nvSpPr>
          <p:cNvPr id="22" name="Rectangle 21"/>
          <p:cNvSpPr/>
          <p:nvPr/>
        </p:nvSpPr>
        <p:spPr>
          <a:xfrm>
            <a:off x="6804603" y="4591248"/>
            <a:ext cx="17960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011C9A"/>
                </a:solidFill>
              </a:rPr>
              <a:t>FALOUTSOS,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smtClean="0">
                <a:solidFill>
                  <a:srgbClr val="011C9A"/>
                </a:solidFill>
              </a:rPr>
              <a:t>Christos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000" dirty="0" smtClean="0">
                <a:solidFill>
                  <a:srgbClr val="011C9A"/>
                </a:solidFill>
              </a:rPr>
              <a:t>(CMU)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59860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lvl="1"/>
            <a:r>
              <a:rPr lang="en-US" altLang="zh-CN" sz="3600" dirty="0" smtClean="0">
                <a:solidFill>
                  <a:srgbClr val="011C9A"/>
                </a:solidFill>
              </a:rPr>
              <a:t>Selling</a:t>
            </a:r>
            <a:r>
              <a:rPr lang="zh-CN" altLang="en-US" sz="3600" dirty="0" smtClean="0">
                <a:solidFill>
                  <a:srgbClr val="011C9A"/>
                </a:solidFill>
              </a:rPr>
              <a:t> </a:t>
            </a:r>
            <a:r>
              <a:rPr lang="en-US" altLang="zh-CN" sz="3600" dirty="0" smtClean="0">
                <a:solidFill>
                  <a:srgbClr val="011C9A"/>
                </a:solidFill>
              </a:rPr>
              <a:t>Twitter</a:t>
            </a:r>
            <a:r>
              <a:rPr lang="zh-CN" altLang="en-US" sz="3600" dirty="0" smtClean="0">
                <a:solidFill>
                  <a:srgbClr val="011C9A"/>
                </a:solidFill>
              </a:rPr>
              <a:t> </a:t>
            </a:r>
            <a:r>
              <a:rPr lang="en-US" altLang="zh-CN" sz="3600" dirty="0" smtClean="0">
                <a:solidFill>
                  <a:srgbClr val="011C9A"/>
                </a:solidFill>
              </a:rPr>
              <a:t>followers</a:t>
            </a:r>
            <a:endParaRPr lang="zh-CN" altLang="en-US" sz="3600" dirty="0" smtClean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29" y="2631209"/>
            <a:ext cx="7797142" cy="258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9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Suspicious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lvl="1"/>
            <a:r>
              <a:rPr lang="en-US" altLang="zh-CN" sz="3600" dirty="0">
                <a:solidFill>
                  <a:srgbClr val="011C9A"/>
                </a:solidFill>
              </a:rPr>
              <a:t>Selling</a:t>
            </a:r>
            <a:r>
              <a:rPr lang="zh-CN" altLang="en-US" sz="3600" dirty="0">
                <a:solidFill>
                  <a:srgbClr val="011C9A"/>
                </a:solidFill>
              </a:rPr>
              <a:t> </a:t>
            </a:r>
            <a:r>
              <a:rPr lang="en-US" altLang="zh-CN" sz="3600" dirty="0" smtClean="0">
                <a:solidFill>
                  <a:srgbClr val="011C9A"/>
                </a:solidFill>
              </a:rPr>
              <a:t>Facebook</a:t>
            </a:r>
            <a:r>
              <a:rPr lang="zh-CN" altLang="en-US" sz="3600" dirty="0" smtClean="0">
                <a:solidFill>
                  <a:srgbClr val="011C9A"/>
                </a:solidFill>
              </a:rPr>
              <a:t> </a:t>
            </a:r>
            <a:r>
              <a:rPr lang="en-US" altLang="zh-CN" sz="3600" dirty="0" smtClean="0">
                <a:solidFill>
                  <a:srgbClr val="011C9A"/>
                </a:solidFill>
              </a:rPr>
              <a:t>Likes</a:t>
            </a:r>
            <a:endParaRPr lang="zh-CN" altLang="en-US" sz="3600" dirty="0" smtClean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105</a:t>
            </a:fld>
            <a:endParaRPr lang="en-US"/>
          </a:p>
        </p:txBody>
      </p:sp>
      <p:pic>
        <p:nvPicPr>
          <p:cNvPr id="8" name="Picture 1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5" y="2560115"/>
            <a:ext cx="7871709" cy="28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3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Suspicious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Detecting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suspicious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behavioral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patterns</a:t>
            </a:r>
            <a:endParaRPr lang="zh-CN" altLang="en-US" dirty="0">
              <a:solidFill>
                <a:srgbClr val="011C9A"/>
              </a:solidFill>
            </a:endParaRPr>
          </a:p>
          <a:p>
            <a:pPr lvl="1"/>
            <a:r>
              <a:rPr lang="en-US" altLang="zh-CN" sz="2400" b="1" dirty="0" smtClean="0">
                <a:solidFill>
                  <a:srgbClr val="EBB100"/>
                </a:solidFill>
              </a:rPr>
              <a:t>Spotting:</a:t>
            </a:r>
            <a:r>
              <a:rPr lang="zh-CN" altLang="en-US" sz="2400" b="1" dirty="0" smtClean="0">
                <a:solidFill>
                  <a:srgbClr val="EBB100"/>
                </a:solidFill>
              </a:rPr>
              <a:t> </a:t>
            </a:r>
            <a:r>
              <a:rPr lang="en-US" altLang="zh-CN" sz="2400" dirty="0" smtClean="0"/>
              <a:t>Lockstep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endParaRPr lang="zh-CN" altLang="en-US" sz="2400" dirty="0" smtClean="0"/>
          </a:p>
          <a:p>
            <a:pPr lvl="2"/>
            <a:r>
              <a:rPr lang="en-US" altLang="zh-CN" dirty="0" smtClean="0"/>
              <a:t>Methods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spot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behaviors</a:t>
            </a:r>
            <a:endParaRPr lang="zh-CN" altLang="en-US" dirty="0" smtClean="0"/>
          </a:p>
          <a:p>
            <a:pPr lvl="1"/>
            <a:r>
              <a:rPr lang="en-US" altLang="zh-CN" sz="2400" b="1" dirty="0" smtClean="0">
                <a:solidFill>
                  <a:srgbClr val="EBB100"/>
                </a:solidFill>
              </a:rPr>
              <a:t>Catching:</a:t>
            </a:r>
            <a:r>
              <a:rPr lang="zh-CN" altLang="en-US" sz="2400" b="1" dirty="0" smtClean="0">
                <a:solidFill>
                  <a:srgbClr val="EBB100"/>
                </a:solidFill>
              </a:rPr>
              <a:t> </a:t>
            </a:r>
            <a:r>
              <a:rPr lang="en-US" altLang="zh-CN" sz="2400" dirty="0" smtClean="0"/>
              <a:t>Synchronized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patterns</a:t>
            </a:r>
            <a:endParaRPr lang="zh-CN" altLang="en-US" sz="2400" dirty="0" smtClean="0"/>
          </a:p>
          <a:p>
            <a:pPr lvl="2"/>
            <a:r>
              <a:rPr lang="en-US" altLang="zh-CN" dirty="0"/>
              <a:t>S</a:t>
            </a:r>
            <a:r>
              <a:rPr lang="en-US" altLang="zh-CN" dirty="0" smtClean="0"/>
              <a:t>calable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theoretical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guarantee</a:t>
            </a:r>
            <a:endParaRPr lang="zh-CN" altLang="en-US" dirty="0" smtClean="0"/>
          </a:p>
          <a:p>
            <a:pPr lvl="1"/>
            <a:r>
              <a:rPr lang="en-US" altLang="zh-CN" sz="2400" b="1" dirty="0" smtClean="0">
                <a:solidFill>
                  <a:srgbClr val="EBB100"/>
                </a:solidFill>
              </a:rPr>
              <a:t>Solving:</a:t>
            </a:r>
            <a:r>
              <a:rPr lang="zh-CN" altLang="en-US" sz="2400" b="1" dirty="0" smtClean="0">
                <a:solidFill>
                  <a:srgbClr val="EBB100"/>
                </a:solidFill>
              </a:rPr>
              <a:t> </a:t>
            </a:r>
            <a:r>
              <a:rPr lang="en-US" altLang="zh-CN" sz="2400" dirty="0" smtClean="0"/>
              <a:t>Suspiciousness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dimensions</a:t>
            </a:r>
            <a:endParaRPr lang="zh-CN" altLang="en-US" sz="2400" dirty="0" smtClean="0"/>
          </a:p>
          <a:p>
            <a:pPr lvl="2"/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rincipled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</a:t>
            </a:r>
            <a:endParaRPr lang="zh-CN" altLang="en-US" dirty="0" smtClean="0"/>
          </a:p>
          <a:p>
            <a:pPr lvl="1"/>
            <a:endParaRPr lang="zh-CN" altLang="en-US" dirty="0" smtClean="0">
              <a:solidFill>
                <a:srgbClr val="011C9A"/>
              </a:solidFill>
            </a:endParaRPr>
          </a:p>
          <a:p>
            <a:endParaRPr lang="zh-CN" altLang="en-US" dirty="0" smtClean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3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107</a:t>
            </a:fld>
            <a:endParaRPr lang="en-US"/>
          </a:p>
        </p:txBody>
      </p:sp>
      <p:pic>
        <p:nvPicPr>
          <p:cNvPr id="6" name="Picture 16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63879"/>
            <a:ext cx="8229600" cy="30166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Beutel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CopyCatch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Stopping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Group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Attacks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Spotting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Lockstep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Neworks</a:t>
            </a:r>
            <a:r>
              <a:rPr lang="en-US" altLang="zh-CN" b="1" dirty="0" smtClean="0">
                <a:solidFill>
                  <a:schemeClr val="bg1"/>
                </a:solidFill>
              </a:rPr>
              <a:t>. </a:t>
            </a:r>
            <a:r>
              <a:rPr lang="en-US" altLang="zh-CN" i="1" dirty="0" smtClean="0">
                <a:solidFill>
                  <a:schemeClr val="bg1"/>
                </a:solidFill>
              </a:rPr>
              <a:t>WWW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609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Facebook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Likes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Beutel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CopyCatch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Stopping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Group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Attacks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Spotting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Lockstep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Neworks</a:t>
            </a:r>
            <a:r>
              <a:rPr lang="en-US" altLang="zh-CN" b="1" dirty="0" smtClean="0">
                <a:solidFill>
                  <a:schemeClr val="bg1"/>
                </a:solidFill>
              </a:rPr>
              <a:t>. </a:t>
            </a:r>
            <a:r>
              <a:rPr lang="en-US" altLang="zh-CN" i="1" dirty="0" smtClean="0">
                <a:solidFill>
                  <a:schemeClr val="bg1"/>
                </a:solidFill>
              </a:rPr>
              <a:t>WWW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19725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Graphical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View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8064"/>
            <a:ext cx="3979889" cy="24996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Beutel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CopyCatch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Stopping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Group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Attacks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Spotting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Lockstep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Neworks</a:t>
            </a:r>
            <a:r>
              <a:rPr lang="en-US" altLang="zh-CN" b="1" dirty="0" smtClean="0">
                <a:solidFill>
                  <a:schemeClr val="bg1"/>
                </a:solidFill>
              </a:rPr>
              <a:t>. </a:t>
            </a:r>
            <a:r>
              <a:rPr lang="en-US" altLang="zh-CN" i="1" dirty="0" smtClean="0">
                <a:solidFill>
                  <a:schemeClr val="bg1"/>
                </a:solidFill>
              </a:rPr>
              <a:t>WWW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939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Individual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/>
              <a:t>Pinterest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Pin</a:t>
            </a:r>
            <a:r>
              <a:rPr lang="zh-CN" altLang="en-US" dirty="0" smtClean="0"/>
              <a:t> </a:t>
            </a:r>
            <a:r>
              <a:rPr lang="en-US" altLang="zh-CN" dirty="0" smtClean="0"/>
              <a:t>it,</a:t>
            </a:r>
            <a:r>
              <a:rPr lang="zh-CN" altLang="en-US" dirty="0" smtClean="0"/>
              <a:t> </a:t>
            </a:r>
            <a:r>
              <a:rPr lang="en-US" altLang="zh-CN" dirty="0" smtClean="0"/>
              <a:t>Like,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Visit,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Send,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94" y="2159864"/>
            <a:ext cx="7709783" cy="375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17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Reorder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064"/>
            <a:ext cx="3659047" cy="4249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8064"/>
            <a:ext cx="3979889" cy="2499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28" y="3571495"/>
            <a:ext cx="4174761" cy="2515085"/>
          </a:xfrm>
          <a:prstGeom prst="rect">
            <a:avLst/>
          </a:prstGeom>
        </p:spPr>
      </p:pic>
      <p:sp>
        <p:nvSpPr>
          <p:cNvPr id="8" name="矩形 48"/>
          <p:cNvSpPr/>
          <p:nvPr/>
        </p:nvSpPr>
        <p:spPr>
          <a:xfrm>
            <a:off x="5010465" y="4201286"/>
            <a:ext cx="595856" cy="595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48"/>
          <p:cNvSpPr/>
          <p:nvPr/>
        </p:nvSpPr>
        <p:spPr>
          <a:xfrm>
            <a:off x="6114120" y="4008082"/>
            <a:ext cx="595856" cy="59556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Beutel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CopyCatch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Stopping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Group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Attacks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Spotting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Lockstep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Neworks</a:t>
            </a:r>
            <a:r>
              <a:rPr lang="en-US" altLang="zh-CN" b="1" dirty="0" smtClean="0">
                <a:solidFill>
                  <a:schemeClr val="bg1"/>
                </a:solidFill>
              </a:rPr>
              <a:t>. </a:t>
            </a:r>
            <a:r>
              <a:rPr lang="en-US" altLang="zh-CN" i="1" dirty="0" smtClean="0">
                <a:solidFill>
                  <a:schemeClr val="bg1"/>
                </a:solidFill>
              </a:rPr>
              <a:t>WWW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60712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Seed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Search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CopyCatch</a:t>
            </a:r>
            <a:endParaRPr lang="zh-CN" altLang="en-US" dirty="0">
              <a:solidFill>
                <a:srgbClr val="011C9A"/>
              </a:solidFill>
            </a:endParaRPr>
          </a:p>
          <a:p>
            <a:pPr lvl="1"/>
            <a:r>
              <a:rPr lang="en-US" altLang="zh-CN" dirty="0" smtClean="0">
                <a:solidFill>
                  <a:srgbClr val="011C9A"/>
                </a:solidFill>
              </a:rPr>
              <a:t>“Near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Bipartite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Core”: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i="1" dirty="0" smtClean="0">
                <a:solidFill>
                  <a:srgbClr val="011C9A"/>
                </a:solidFill>
              </a:rPr>
              <a:t>n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users,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i="1" dirty="0" smtClean="0">
                <a:solidFill>
                  <a:srgbClr val="011C9A"/>
                </a:solidFill>
              </a:rPr>
              <a:t>m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>
                <a:solidFill>
                  <a:srgbClr val="011C9A"/>
                </a:solidFill>
              </a:rPr>
              <a:t>P</a:t>
            </a:r>
            <a:r>
              <a:rPr lang="en-US" altLang="zh-CN" dirty="0" smtClean="0">
                <a:solidFill>
                  <a:srgbClr val="011C9A"/>
                </a:solidFill>
              </a:rPr>
              <a:t>ages,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i="1" dirty="0" err="1" smtClean="0">
                <a:solidFill>
                  <a:srgbClr val="FF0000"/>
                </a:solidFill>
              </a:rPr>
              <a:t>ρ</a:t>
            </a:r>
            <a:r>
              <a:rPr lang="en-US" altLang="zh-CN" dirty="0" smtClean="0">
                <a:solidFill>
                  <a:srgbClr val="011C9A"/>
                </a:solidFill>
              </a:rPr>
              <a:t>,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i="1" dirty="0" err="1" smtClean="0">
                <a:solidFill>
                  <a:srgbClr val="011C9A"/>
                </a:solidFill>
              </a:rPr>
              <a:t>Δt</a:t>
            </a:r>
            <a:endParaRPr lang="en-US" i="1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392" y="2687940"/>
            <a:ext cx="5967216" cy="34865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Beutel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CopyCatch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Stopping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Group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Attacks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Spotting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Lockstep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Neworks</a:t>
            </a:r>
            <a:r>
              <a:rPr lang="en-US" altLang="zh-CN" b="1" dirty="0" smtClean="0">
                <a:solidFill>
                  <a:schemeClr val="bg1"/>
                </a:solidFill>
              </a:rPr>
              <a:t>. </a:t>
            </a:r>
            <a:r>
              <a:rPr lang="en-US" altLang="zh-CN" i="1" dirty="0" smtClean="0">
                <a:solidFill>
                  <a:schemeClr val="bg1"/>
                </a:solidFill>
              </a:rPr>
              <a:t>WWW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539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Performance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CopyCatch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893" y="1783331"/>
            <a:ext cx="4899907" cy="39898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Beutel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CopyCatch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Stopping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Group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Attacks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Spotting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Lockstep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Neworks</a:t>
            </a:r>
            <a:r>
              <a:rPr lang="en-US" altLang="zh-CN" b="1" dirty="0" smtClean="0">
                <a:solidFill>
                  <a:schemeClr val="bg1"/>
                </a:solidFill>
              </a:rPr>
              <a:t>. </a:t>
            </a:r>
            <a:r>
              <a:rPr lang="en-US" altLang="zh-CN" i="1" dirty="0" smtClean="0">
                <a:solidFill>
                  <a:schemeClr val="bg1"/>
                </a:solidFill>
              </a:rPr>
              <a:t>WWW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2013.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255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Performance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CopyCatch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Beutel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CopyCatch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Stopping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Group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Attacks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Spotting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Lockstep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Neworks</a:t>
            </a:r>
            <a:r>
              <a:rPr lang="en-US" altLang="zh-CN" b="1" dirty="0" smtClean="0">
                <a:solidFill>
                  <a:schemeClr val="bg1"/>
                </a:solidFill>
              </a:rPr>
              <a:t>. </a:t>
            </a:r>
            <a:r>
              <a:rPr lang="en-US" altLang="zh-CN" i="1" dirty="0" smtClean="0">
                <a:solidFill>
                  <a:schemeClr val="bg1"/>
                </a:solidFill>
              </a:rPr>
              <a:t>WWW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2013.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893" y="1783331"/>
            <a:ext cx="4899907" cy="398983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4898" y="3418826"/>
            <a:ext cx="3507692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Seed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 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Selection!!!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2286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Twitter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Followers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818" y="1809817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27874" y="1878412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  <a:sym typeface="Symbol"/>
              </a:rPr>
              <a:t>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100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13" y="1810799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23711" y="1878412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  <a:sym typeface="Symbol"/>
              </a:rPr>
              <a:t> 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1,000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9"/>
          <p:cNvCxnSpPr>
            <a:stCxn id="18" idx="3"/>
            <a:endCxn id="14" idx="1"/>
          </p:cNvCxnSpPr>
          <p:nvPr/>
        </p:nvCxnSpPr>
        <p:spPr>
          <a:xfrm flipV="1">
            <a:off x="2460323" y="2169817"/>
            <a:ext cx="1658495" cy="983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27874" y="2694262"/>
            <a:ext cx="1128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  <a:sym typeface="Symbol"/>
              </a:rPr>
              <a:t> 1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00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31"/>
          <p:cNvCxnSpPr>
            <a:endCxn id="14" idx="1"/>
          </p:cNvCxnSpPr>
          <p:nvPr/>
        </p:nvCxnSpPr>
        <p:spPr>
          <a:xfrm flipV="1">
            <a:off x="2460323" y="2169817"/>
            <a:ext cx="1658495" cy="83311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42937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64" y="3479024"/>
            <a:ext cx="534498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023711" y="2710548"/>
            <a:ext cx="1436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  <a:sym typeface="Symbol"/>
              </a:rPr>
              <a:t> </a:t>
            </a:r>
            <a:r>
              <a:rPr lang="en-US" altLang="zh-CN" sz="3200" dirty="0">
                <a:cs typeface="Times New Roman" panose="02020603050405020304" pitchFamily="18" charset="0"/>
                <a:sym typeface="Symbol"/>
              </a:rPr>
              <a:t>5</a:t>
            </a:r>
            <a:r>
              <a:rPr lang="en-US" altLang="zh-CN" sz="3200" dirty="0" smtClean="0">
                <a:cs typeface="Times New Roman" panose="02020603050405020304" pitchFamily="18" charset="0"/>
              </a:rPr>
              <a:t>,000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87" y="2642937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487" y="3469770"/>
            <a:ext cx="372414" cy="7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27873" y="3499070"/>
            <a:ext cx="8895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  <a:sym typeface="Symbol"/>
              </a:rPr>
              <a:t> ….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23711" y="3586244"/>
            <a:ext cx="8895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cs typeface="Times New Roman" panose="02020603050405020304" pitchFamily="18" charset="0"/>
                <a:sym typeface="Symbol"/>
              </a:rPr>
              <a:t> ….</a:t>
            </a:r>
            <a:endParaRPr lang="zh-CN" altLang="en-US" sz="3200" dirty="0"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50"/>
          <p:cNvCxnSpPr/>
          <p:nvPr/>
        </p:nvCxnSpPr>
        <p:spPr>
          <a:xfrm>
            <a:off x="2460323" y="3790990"/>
            <a:ext cx="1529659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52"/>
          <p:cNvCxnSpPr/>
          <p:nvPr/>
        </p:nvCxnSpPr>
        <p:spPr>
          <a:xfrm>
            <a:off x="2460323" y="3002936"/>
            <a:ext cx="1587348" cy="1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55"/>
          <p:cNvCxnSpPr>
            <a:endCxn id="14" idx="1"/>
          </p:cNvCxnSpPr>
          <p:nvPr/>
        </p:nvCxnSpPr>
        <p:spPr>
          <a:xfrm flipV="1">
            <a:off x="2460323" y="2169817"/>
            <a:ext cx="1658495" cy="1621174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540509" y="1424686"/>
            <a:ext cx="1369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mtClean="0">
                <a:solidFill>
                  <a:srgbClr val="011C9A"/>
                </a:solidFill>
              </a:rPr>
              <a:t>Follow</a:t>
            </a:r>
            <a:endParaRPr lang="en-US" sz="3200">
              <a:solidFill>
                <a:srgbClr val="011C9A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Inferring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Strange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from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Connectivity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Networks. </a:t>
            </a:r>
            <a:r>
              <a:rPr lang="en-US" altLang="zh-CN" i="1" dirty="0" smtClean="0">
                <a:solidFill>
                  <a:schemeClr val="bg1"/>
                </a:solidFill>
              </a:rPr>
              <a:t>PAKDD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2819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Reorder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Matrix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115</a:t>
            </a:fld>
            <a:endParaRPr lang="en-US"/>
          </a:p>
        </p:txBody>
      </p:sp>
      <p:pic>
        <p:nvPicPr>
          <p:cNvPr id="23" name="Content Placeholder 11"/>
          <p:cNvPicPr>
            <a:picLocks noChangeAspect="1"/>
          </p:cNvPicPr>
          <p:nvPr/>
        </p:nvPicPr>
        <p:blipFill rotWithShape="1">
          <a:blip r:embed="rId2"/>
          <a:srcRect t="315" b="-279"/>
          <a:stretch/>
        </p:blipFill>
        <p:spPr>
          <a:xfrm>
            <a:off x="1847325" y="3680843"/>
            <a:ext cx="2001187" cy="2000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5" y="1424686"/>
            <a:ext cx="3444406" cy="18494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39" y="3680843"/>
            <a:ext cx="1964258" cy="20004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438" y="3680842"/>
            <a:ext cx="494675" cy="35176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113" y="4032611"/>
            <a:ext cx="344775" cy="24517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888" y="4268381"/>
            <a:ext cx="216165" cy="153717"/>
          </a:xfrm>
          <a:prstGeom prst="rect">
            <a:avLst/>
          </a:prstGeom>
        </p:spPr>
      </p:pic>
      <p:sp>
        <p:nvSpPr>
          <p:cNvPr id="28" name="矩形 48"/>
          <p:cNvSpPr/>
          <p:nvPr/>
        </p:nvSpPr>
        <p:spPr>
          <a:xfrm>
            <a:off x="5937438" y="3680840"/>
            <a:ext cx="1964259" cy="2000501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/>
          <p:cNvSpPr/>
          <p:nvPr/>
        </p:nvSpPr>
        <p:spPr>
          <a:xfrm>
            <a:off x="457200" y="4221399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011C9A"/>
                </a:solidFill>
              </a:rPr>
              <a:t>Given</a:t>
            </a:r>
            <a:endParaRPr lang="en-US" sz="3600" dirty="0">
              <a:solidFill>
                <a:srgbClr val="011C9A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967081" y="4221399"/>
            <a:ext cx="18517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011C9A"/>
                </a:solidFill>
              </a:rPr>
              <a:t>Reorder</a:t>
            </a:r>
            <a:endParaRPr lang="en-US" sz="3600" dirty="0">
              <a:solidFill>
                <a:srgbClr val="011C9A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85154" y="2092617"/>
            <a:ext cx="13468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Seed</a:t>
            </a:r>
            <a:r>
              <a:rPr lang="en-US" altLang="zh-CN" sz="3200" dirty="0">
                <a:solidFill>
                  <a:srgbClr val="FF0000"/>
                </a:solidFill>
              </a:rPr>
              <a:t>s</a:t>
            </a:r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185154" y="2751680"/>
            <a:ext cx="511604" cy="1070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26" idx="0"/>
          </p:cNvCxnSpPr>
          <p:nvPr/>
        </p:nvCxnSpPr>
        <p:spPr>
          <a:xfrm flipH="1">
            <a:off x="6604501" y="2751680"/>
            <a:ext cx="172387" cy="128093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2"/>
            <a:endCxn id="27" idx="2"/>
          </p:cNvCxnSpPr>
          <p:nvPr/>
        </p:nvCxnSpPr>
        <p:spPr>
          <a:xfrm>
            <a:off x="6858576" y="2677392"/>
            <a:ext cx="26395" cy="17447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Inferring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Strange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from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Connectivity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Networks. </a:t>
            </a:r>
            <a:r>
              <a:rPr lang="en-US" altLang="zh-CN" i="1" dirty="0" smtClean="0">
                <a:solidFill>
                  <a:schemeClr val="bg1"/>
                </a:solidFill>
              </a:rPr>
              <a:t>PAKDD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3741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SVD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Reminder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116</a:t>
            </a:fld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Inferring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Strange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from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Connectivity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Networks. </a:t>
            </a:r>
            <a:r>
              <a:rPr lang="en-US" altLang="zh-CN" i="1" dirty="0" smtClean="0">
                <a:solidFill>
                  <a:schemeClr val="bg1"/>
                </a:solidFill>
              </a:rPr>
              <a:t>PAKDD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1" name="笑脸 20"/>
          <p:cNvSpPr/>
          <p:nvPr/>
        </p:nvSpPr>
        <p:spPr>
          <a:xfrm>
            <a:off x="315035" y="2127057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笑脸 21"/>
          <p:cNvSpPr/>
          <p:nvPr/>
        </p:nvSpPr>
        <p:spPr>
          <a:xfrm>
            <a:off x="571179" y="2756424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笑脸 22"/>
          <p:cNvSpPr/>
          <p:nvPr/>
        </p:nvSpPr>
        <p:spPr>
          <a:xfrm>
            <a:off x="1464576" y="2756424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笑脸 23"/>
          <p:cNvSpPr/>
          <p:nvPr/>
        </p:nvSpPr>
        <p:spPr>
          <a:xfrm>
            <a:off x="315035" y="341645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5" name="直接箭头连接符 24"/>
          <p:cNvCxnSpPr/>
          <p:nvPr/>
        </p:nvCxnSpPr>
        <p:spPr>
          <a:xfrm>
            <a:off x="531035" y="2235057"/>
            <a:ext cx="965173" cy="552999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25"/>
          <p:cNvCxnSpPr/>
          <p:nvPr/>
        </p:nvCxnSpPr>
        <p:spPr>
          <a:xfrm>
            <a:off x="787179" y="2864424"/>
            <a:ext cx="677397" cy="0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26"/>
          <p:cNvCxnSpPr/>
          <p:nvPr/>
        </p:nvCxnSpPr>
        <p:spPr>
          <a:xfrm flipV="1">
            <a:off x="531035" y="2940792"/>
            <a:ext cx="965173" cy="58365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接箭头连接符 27"/>
          <p:cNvCxnSpPr/>
          <p:nvPr/>
        </p:nvCxnSpPr>
        <p:spPr>
          <a:xfrm flipH="1">
            <a:off x="423035" y="2972424"/>
            <a:ext cx="256144" cy="44402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箭头连接符 28"/>
          <p:cNvCxnSpPr/>
          <p:nvPr/>
        </p:nvCxnSpPr>
        <p:spPr>
          <a:xfrm>
            <a:off x="423035" y="2343057"/>
            <a:ext cx="0" cy="1073393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29"/>
          <p:cNvCxnSpPr/>
          <p:nvPr/>
        </p:nvCxnSpPr>
        <p:spPr>
          <a:xfrm>
            <a:off x="1097717" y="3740451"/>
            <a:ext cx="796981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097717" y="3371119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cs typeface="Times New Roman" panose="02020603050405020304" pitchFamily="18" charset="0"/>
              </a:rPr>
              <a:t>follow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0" y="4116563"/>
            <a:ext cx="2195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Graph Structure</a:t>
            </a:r>
            <a:endParaRPr lang="zh-CN" altLang="en-US" sz="2400" dirty="0">
              <a:cs typeface="Times New Roman" panose="02020603050405020304" pitchFamily="18" charset="0"/>
            </a:endParaRPr>
          </a:p>
        </p:txBody>
      </p:sp>
      <p:sp>
        <p:nvSpPr>
          <p:cNvPr id="133" name="矩形 6"/>
          <p:cNvSpPr/>
          <p:nvPr/>
        </p:nvSpPr>
        <p:spPr>
          <a:xfrm>
            <a:off x="3243592" y="2695762"/>
            <a:ext cx="1440000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7"/>
          <p:cNvSpPr/>
          <p:nvPr/>
        </p:nvSpPr>
        <p:spPr>
          <a:xfrm>
            <a:off x="4023115" y="310989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矩形 8"/>
          <p:cNvSpPr/>
          <p:nvPr/>
        </p:nvSpPr>
        <p:spPr>
          <a:xfrm>
            <a:off x="4023115" y="276072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矩形 9"/>
          <p:cNvSpPr/>
          <p:nvPr/>
        </p:nvSpPr>
        <p:spPr>
          <a:xfrm>
            <a:off x="4349090" y="3109895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7" name="矩形 10"/>
          <p:cNvSpPr/>
          <p:nvPr/>
        </p:nvSpPr>
        <p:spPr>
          <a:xfrm>
            <a:off x="4349090" y="2756799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8" name="矩形 11"/>
          <p:cNvSpPr/>
          <p:nvPr/>
        </p:nvSpPr>
        <p:spPr>
          <a:xfrm>
            <a:off x="3693960" y="3442507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笑脸 12"/>
          <p:cNvSpPr/>
          <p:nvPr/>
        </p:nvSpPr>
        <p:spPr>
          <a:xfrm>
            <a:off x="3315772" y="2327112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笑脸 13"/>
          <p:cNvSpPr/>
          <p:nvPr/>
        </p:nvSpPr>
        <p:spPr>
          <a:xfrm>
            <a:off x="3675984" y="2327112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笑脸 14"/>
          <p:cNvSpPr/>
          <p:nvPr/>
        </p:nvSpPr>
        <p:spPr>
          <a:xfrm>
            <a:off x="4023115" y="2327112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笑脸 15"/>
          <p:cNvSpPr/>
          <p:nvPr/>
        </p:nvSpPr>
        <p:spPr>
          <a:xfrm>
            <a:off x="4356197" y="2327112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笑脸 16"/>
          <p:cNvSpPr/>
          <p:nvPr/>
        </p:nvSpPr>
        <p:spPr>
          <a:xfrm>
            <a:off x="2955560" y="2781961"/>
            <a:ext cx="216000" cy="216000"/>
          </a:xfrm>
          <a:prstGeom prst="smileyFace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笑脸 17"/>
          <p:cNvSpPr/>
          <p:nvPr/>
        </p:nvSpPr>
        <p:spPr>
          <a:xfrm>
            <a:off x="2955560" y="3130868"/>
            <a:ext cx="216000" cy="216000"/>
          </a:xfrm>
          <a:prstGeom prst="smileyFac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笑脸 18"/>
          <p:cNvSpPr/>
          <p:nvPr/>
        </p:nvSpPr>
        <p:spPr>
          <a:xfrm>
            <a:off x="2955560" y="3469126"/>
            <a:ext cx="216000" cy="216000"/>
          </a:xfrm>
          <a:prstGeom prst="smileyFac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笑脸 19"/>
          <p:cNvSpPr/>
          <p:nvPr/>
        </p:nvSpPr>
        <p:spPr>
          <a:xfrm>
            <a:off x="2955560" y="3793125"/>
            <a:ext cx="216000" cy="216000"/>
          </a:xfrm>
          <a:prstGeom prst="smileyFace">
            <a:avLst/>
          </a:prstGeom>
          <a:noFill/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2757172" y="4114705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3482742" y="1927002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cs typeface="Times New Roman" panose="02020603050405020304" pitchFamily="18" charset="0"/>
              </a:rPr>
              <a:t>followee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 rot="16200000">
            <a:off x="2187807" y="3209656"/>
            <a:ext cx="10819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cs typeface="Times New Roman" panose="02020603050405020304" pitchFamily="18" charset="0"/>
              </a:rPr>
              <a:t>follower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150" name="矩形 37"/>
          <p:cNvSpPr/>
          <p:nvPr/>
        </p:nvSpPr>
        <p:spPr>
          <a:xfrm>
            <a:off x="3315772" y="3442507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矩形 38"/>
          <p:cNvSpPr/>
          <p:nvPr/>
        </p:nvSpPr>
        <p:spPr>
          <a:xfrm>
            <a:off x="4023115" y="3753249"/>
            <a:ext cx="216000" cy="21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矩形 40"/>
          <p:cNvSpPr/>
          <p:nvPr/>
        </p:nvSpPr>
        <p:spPr>
          <a:xfrm>
            <a:off x="3266742" y="2751444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3" name="矩形 41"/>
          <p:cNvSpPr/>
          <p:nvPr/>
        </p:nvSpPr>
        <p:spPr>
          <a:xfrm>
            <a:off x="3591083" y="3022868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4" name="矩形 42"/>
          <p:cNvSpPr/>
          <p:nvPr/>
        </p:nvSpPr>
        <p:spPr>
          <a:xfrm>
            <a:off x="3939088" y="3334507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5" name="矩形 43"/>
          <p:cNvSpPr/>
          <p:nvPr/>
        </p:nvSpPr>
        <p:spPr>
          <a:xfrm>
            <a:off x="4349090" y="3703839"/>
            <a:ext cx="216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sym typeface="Symbol"/>
              </a:rPr>
              <a:t>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6" name="矩形 76"/>
          <p:cNvSpPr/>
          <p:nvPr/>
        </p:nvSpPr>
        <p:spPr>
          <a:xfrm>
            <a:off x="3882965" y="2711224"/>
            <a:ext cx="851383" cy="83928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030A0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633543" y="2306266"/>
            <a:ext cx="314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sp>
        <p:nvSpPr>
          <p:cNvPr id="158" name="矩形 77"/>
          <p:cNvSpPr/>
          <p:nvPr/>
        </p:nvSpPr>
        <p:spPr>
          <a:xfrm>
            <a:off x="3250635" y="3334507"/>
            <a:ext cx="772480" cy="41874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3377548" y="3655976"/>
            <a:ext cx="314659" cy="40011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sz="2000" b="1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sp>
        <p:nvSpPr>
          <p:cNvPr id="193" name="矩形 22"/>
          <p:cNvSpPr/>
          <p:nvPr/>
        </p:nvSpPr>
        <p:spPr>
          <a:xfrm>
            <a:off x="6052862" y="2647414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23"/>
          <p:cNvSpPr/>
          <p:nvPr/>
        </p:nvSpPr>
        <p:spPr>
          <a:xfrm>
            <a:off x="6650948" y="2649673"/>
            <a:ext cx="504056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24"/>
          <p:cNvSpPr/>
          <p:nvPr/>
        </p:nvSpPr>
        <p:spPr>
          <a:xfrm rot="16200000">
            <a:off x="7699918" y="2209922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笑脸 25"/>
          <p:cNvSpPr/>
          <p:nvPr/>
        </p:nvSpPr>
        <p:spPr>
          <a:xfrm>
            <a:off x="5755702" y="274010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笑脸 26"/>
          <p:cNvSpPr/>
          <p:nvPr/>
        </p:nvSpPr>
        <p:spPr>
          <a:xfrm>
            <a:off x="5755702" y="3089011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笑脸 27"/>
          <p:cNvSpPr/>
          <p:nvPr/>
        </p:nvSpPr>
        <p:spPr>
          <a:xfrm>
            <a:off x="5755702" y="3427269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笑脸 28"/>
          <p:cNvSpPr/>
          <p:nvPr/>
        </p:nvSpPr>
        <p:spPr>
          <a:xfrm>
            <a:off x="5755702" y="3751268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笑脸 29"/>
          <p:cNvSpPr/>
          <p:nvPr/>
        </p:nvSpPr>
        <p:spPr>
          <a:xfrm>
            <a:off x="7278815" y="235772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笑脸 30"/>
          <p:cNvSpPr/>
          <p:nvPr/>
        </p:nvSpPr>
        <p:spPr>
          <a:xfrm>
            <a:off x="7639027" y="2357724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笑脸 31"/>
          <p:cNvSpPr/>
          <p:nvPr/>
        </p:nvSpPr>
        <p:spPr>
          <a:xfrm>
            <a:off x="7986158" y="2357724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笑脸 32"/>
          <p:cNvSpPr/>
          <p:nvPr/>
        </p:nvSpPr>
        <p:spPr>
          <a:xfrm>
            <a:off x="8319240" y="235772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TextBox 203"/>
          <p:cNvSpPr txBox="1"/>
          <p:nvPr/>
        </p:nvSpPr>
        <p:spPr>
          <a:xfrm>
            <a:off x="7411573" y="1957614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cs typeface="Times New Roman" panose="02020603050405020304" pitchFamily="18" charset="0"/>
              </a:rPr>
              <a:t>followee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 rot="16200000">
            <a:off x="4981603" y="3144402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cs typeface="Times New Roman" panose="02020603050405020304" pitchFamily="18" charset="0"/>
              </a:rPr>
              <a:t>follower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206" name="矩形 38"/>
          <p:cNvSpPr/>
          <p:nvPr/>
        </p:nvSpPr>
        <p:spPr>
          <a:xfrm>
            <a:off x="6101887" y="2740104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39"/>
          <p:cNvSpPr/>
          <p:nvPr/>
        </p:nvSpPr>
        <p:spPr>
          <a:xfrm>
            <a:off x="6101887" y="3072639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40"/>
          <p:cNvSpPr/>
          <p:nvPr/>
        </p:nvSpPr>
        <p:spPr>
          <a:xfrm>
            <a:off x="6092530" y="3410216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41"/>
          <p:cNvSpPr/>
          <p:nvPr/>
        </p:nvSpPr>
        <p:spPr>
          <a:xfrm>
            <a:off x="6092530" y="3725833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42"/>
          <p:cNvSpPr/>
          <p:nvPr/>
        </p:nvSpPr>
        <p:spPr>
          <a:xfrm rot="16200000">
            <a:off x="8009663" y="2675077"/>
            <a:ext cx="168990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43"/>
          <p:cNvSpPr/>
          <p:nvPr/>
        </p:nvSpPr>
        <p:spPr>
          <a:xfrm rot="16200000">
            <a:off x="8342939" y="2675272"/>
            <a:ext cx="168601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44"/>
          <p:cNvSpPr/>
          <p:nvPr/>
        </p:nvSpPr>
        <p:spPr>
          <a:xfrm rot="16200000">
            <a:off x="7337498" y="2675933"/>
            <a:ext cx="18683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45"/>
          <p:cNvSpPr/>
          <p:nvPr/>
        </p:nvSpPr>
        <p:spPr>
          <a:xfrm rot="16200000">
            <a:off x="7672726" y="2671903"/>
            <a:ext cx="17533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TextBox 213"/>
          <p:cNvSpPr txBox="1"/>
          <p:nvPr/>
        </p:nvSpPr>
        <p:spPr>
          <a:xfrm rot="2308066">
            <a:off x="6787155" y="2667517"/>
            <a:ext cx="367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cs typeface="Times New Roman" panose="02020603050405020304" pitchFamily="18" charset="0"/>
              </a:rPr>
              <a:t>…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215" name="矩形 51"/>
          <p:cNvSpPr/>
          <p:nvPr/>
        </p:nvSpPr>
        <p:spPr>
          <a:xfrm rot="16200000">
            <a:off x="6304764" y="3423266"/>
            <a:ext cx="246025" cy="207231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52"/>
          <p:cNvSpPr/>
          <p:nvPr/>
        </p:nvSpPr>
        <p:spPr>
          <a:xfrm>
            <a:off x="6334359" y="3721819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53"/>
          <p:cNvSpPr/>
          <p:nvPr/>
        </p:nvSpPr>
        <p:spPr>
          <a:xfrm>
            <a:off x="6334359" y="3077443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54"/>
          <p:cNvSpPr/>
          <p:nvPr/>
        </p:nvSpPr>
        <p:spPr>
          <a:xfrm>
            <a:off x="6334359" y="2740104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55"/>
          <p:cNvSpPr/>
          <p:nvPr/>
        </p:nvSpPr>
        <p:spPr>
          <a:xfrm rot="16200000">
            <a:off x="7346420" y="2912253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56"/>
          <p:cNvSpPr/>
          <p:nvPr/>
        </p:nvSpPr>
        <p:spPr>
          <a:xfrm rot="16200000">
            <a:off x="7678536" y="2912253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57"/>
          <p:cNvSpPr/>
          <p:nvPr/>
        </p:nvSpPr>
        <p:spPr>
          <a:xfrm>
            <a:off x="7986158" y="2938336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 58"/>
          <p:cNvSpPr/>
          <p:nvPr/>
        </p:nvSpPr>
        <p:spPr>
          <a:xfrm>
            <a:off x="8319239" y="2938336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TextBox 222"/>
          <p:cNvSpPr txBox="1"/>
          <p:nvPr/>
        </p:nvSpPr>
        <p:spPr>
          <a:xfrm>
            <a:off x="5951117" y="2281487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1600" b="1" baseline="-250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1600" b="1" baseline="-25000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 rot="5400000">
            <a:off x="8447863" y="2739960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sz="1600" b="1" baseline="-250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sz="1600" b="1" baseline="-25000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6191302" y="4114704"/>
            <a:ext cx="21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SVD: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A=USV</a:t>
            </a:r>
            <a:r>
              <a:rPr lang="en-US" altLang="zh-CN" sz="2400" baseline="30000" dirty="0" smtClean="0"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45" name="矩形 48"/>
          <p:cNvSpPr/>
          <p:nvPr/>
        </p:nvSpPr>
        <p:spPr>
          <a:xfrm>
            <a:off x="47113" y="1986043"/>
            <a:ext cx="2261186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6" name="矩形 48"/>
          <p:cNvSpPr/>
          <p:nvPr/>
        </p:nvSpPr>
        <p:spPr>
          <a:xfrm>
            <a:off x="2478692" y="1957452"/>
            <a:ext cx="2725466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7" name="矩形 48"/>
          <p:cNvSpPr/>
          <p:nvPr/>
        </p:nvSpPr>
        <p:spPr>
          <a:xfrm>
            <a:off x="5354140" y="1957452"/>
            <a:ext cx="3624227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81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/>
      <p:bldP spid="205" grpId="0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/>
      <p:bldP spid="224" grpId="0"/>
      <p:bldP spid="22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Lockstep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Spectral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Subspace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117</a:t>
            </a:fld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Inferring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Strange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from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Connectivity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Networks. </a:t>
            </a:r>
            <a:r>
              <a:rPr lang="en-US" altLang="zh-CN" i="1" dirty="0" smtClean="0">
                <a:solidFill>
                  <a:schemeClr val="bg1"/>
                </a:solidFill>
              </a:rPr>
              <a:t>PAKDD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3" name="矩形 22"/>
          <p:cNvSpPr/>
          <p:nvPr/>
        </p:nvSpPr>
        <p:spPr>
          <a:xfrm>
            <a:off x="1093126" y="2197010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23"/>
          <p:cNvSpPr/>
          <p:nvPr/>
        </p:nvSpPr>
        <p:spPr>
          <a:xfrm>
            <a:off x="1691212" y="2199269"/>
            <a:ext cx="504056" cy="50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24"/>
          <p:cNvSpPr/>
          <p:nvPr/>
        </p:nvSpPr>
        <p:spPr>
          <a:xfrm rot="16200000">
            <a:off x="2740182" y="1759518"/>
            <a:ext cx="504056" cy="1368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笑脸 25"/>
          <p:cNvSpPr/>
          <p:nvPr/>
        </p:nvSpPr>
        <p:spPr>
          <a:xfrm>
            <a:off x="795966" y="2289700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笑脸 26"/>
          <p:cNvSpPr/>
          <p:nvPr/>
        </p:nvSpPr>
        <p:spPr>
          <a:xfrm>
            <a:off x="795966" y="2638607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笑脸 27"/>
          <p:cNvSpPr/>
          <p:nvPr/>
        </p:nvSpPr>
        <p:spPr>
          <a:xfrm>
            <a:off x="795966" y="2976865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笑脸 28"/>
          <p:cNvSpPr/>
          <p:nvPr/>
        </p:nvSpPr>
        <p:spPr>
          <a:xfrm>
            <a:off x="795966" y="330086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笑脸 29"/>
          <p:cNvSpPr/>
          <p:nvPr/>
        </p:nvSpPr>
        <p:spPr>
          <a:xfrm>
            <a:off x="2319079" y="1907320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笑脸 30"/>
          <p:cNvSpPr/>
          <p:nvPr/>
        </p:nvSpPr>
        <p:spPr>
          <a:xfrm>
            <a:off x="2679291" y="1907320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笑脸 31"/>
          <p:cNvSpPr/>
          <p:nvPr/>
        </p:nvSpPr>
        <p:spPr>
          <a:xfrm>
            <a:off x="3026422" y="1907320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笑脸 32"/>
          <p:cNvSpPr/>
          <p:nvPr/>
        </p:nvSpPr>
        <p:spPr>
          <a:xfrm>
            <a:off x="3359504" y="1907320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TextBox 203"/>
          <p:cNvSpPr txBox="1"/>
          <p:nvPr/>
        </p:nvSpPr>
        <p:spPr>
          <a:xfrm>
            <a:off x="2451837" y="1507210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 smtClean="0">
                <a:cs typeface="Times New Roman" panose="02020603050405020304" pitchFamily="18" charset="0"/>
              </a:rPr>
              <a:t>followee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 rot="16200000">
            <a:off x="21867" y="2693998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cs typeface="Times New Roman" panose="02020603050405020304" pitchFamily="18" charset="0"/>
              </a:rPr>
              <a:t>follower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206" name="矩形 38"/>
          <p:cNvSpPr/>
          <p:nvPr/>
        </p:nvSpPr>
        <p:spPr>
          <a:xfrm>
            <a:off x="1142151" y="2289700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7" name="矩形 39"/>
          <p:cNvSpPr/>
          <p:nvPr/>
        </p:nvSpPr>
        <p:spPr>
          <a:xfrm>
            <a:off x="1142151" y="2622235"/>
            <a:ext cx="177477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8" name="矩形 40"/>
          <p:cNvSpPr/>
          <p:nvPr/>
        </p:nvSpPr>
        <p:spPr>
          <a:xfrm>
            <a:off x="1132794" y="2959812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41"/>
          <p:cNvSpPr/>
          <p:nvPr/>
        </p:nvSpPr>
        <p:spPr>
          <a:xfrm>
            <a:off x="1132794" y="3275429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矩形 42"/>
          <p:cNvSpPr/>
          <p:nvPr/>
        </p:nvSpPr>
        <p:spPr>
          <a:xfrm rot="16200000">
            <a:off x="3049927" y="2224673"/>
            <a:ext cx="168990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矩形 43"/>
          <p:cNvSpPr/>
          <p:nvPr/>
        </p:nvSpPr>
        <p:spPr>
          <a:xfrm rot="16200000">
            <a:off x="3383203" y="2224868"/>
            <a:ext cx="168601" cy="216000"/>
          </a:xfrm>
          <a:prstGeom prst="rect">
            <a:avLst/>
          </a:prstGeom>
          <a:pattFill prst="wdUpDiag">
            <a:fgClr>
              <a:srgbClr val="7030A0"/>
            </a:fgClr>
            <a:bgClr>
              <a:schemeClr val="bg1"/>
            </a:bgClr>
          </a:pattFill>
          <a:ln>
            <a:solidFill>
              <a:srgbClr val="7030A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矩形 44"/>
          <p:cNvSpPr/>
          <p:nvPr/>
        </p:nvSpPr>
        <p:spPr>
          <a:xfrm rot="16200000">
            <a:off x="2377762" y="2225529"/>
            <a:ext cx="186833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45"/>
          <p:cNvSpPr/>
          <p:nvPr/>
        </p:nvSpPr>
        <p:spPr>
          <a:xfrm rot="16200000">
            <a:off x="2712990" y="2221499"/>
            <a:ext cx="175339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4" name="TextBox 213"/>
          <p:cNvSpPr txBox="1"/>
          <p:nvPr/>
        </p:nvSpPr>
        <p:spPr>
          <a:xfrm rot="2308066">
            <a:off x="1827419" y="2217113"/>
            <a:ext cx="367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cs typeface="Times New Roman" panose="02020603050405020304" pitchFamily="18" charset="0"/>
              </a:rPr>
              <a:t>…</a:t>
            </a:r>
            <a:endParaRPr lang="zh-CN" altLang="en-US" sz="2000" b="1" dirty="0">
              <a:cs typeface="Times New Roman" panose="02020603050405020304" pitchFamily="18" charset="0"/>
            </a:endParaRPr>
          </a:p>
        </p:txBody>
      </p:sp>
      <p:sp>
        <p:nvSpPr>
          <p:cNvPr id="215" name="矩形 51"/>
          <p:cNvSpPr/>
          <p:nvPr/>
        </p:nvSpPr>
        <p:spPr>
          <a:xfrm rot="16200000">
            <a:off x="1345028" y="2972862"/>
            <a:ext cx="246025" cy="207231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52"/>
          <p:cNvSpPr/>
          <p:nvPr/>
        </p:nvSpPr>
        <p:spPr>
          <a:xfrm>
            <a:off x="1374623" y="3271415"/>
            <a:ext cx="186834" cy="21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7" name="矩形 53"/>
          <p:cNvSpPr/>
          <p:nvPr/>
        </p:nvSpPr>
        <p:spPr>
          <a:xfrm>
            <a:off x="1374623" y="2627039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矩形 54"/>
          <p:cNvSpPr/>
          <p:nvPr/>
        </p:nvSpPr>
        <p:spPr>
          <a:xfrm>
            <a:off x="1374623" y="2289700"/>
            <a:ext cx="186834" cy="216000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9" name="矩形 55"/>
          <p:cNvSpPr/>
          <p:nvPr/>
        </p:nvSpPr>
        <p:spPr>
          <a:xfrm rot="16200000">
            <a:off x="2386684" y="2461849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0" name="矩形 56"/>
          <p:cNvSpPr/>
          <p:nvPr/>
        </p:nvSpPr>
        <p:spPr>
          <a:xfrm rot="16200000">
            <a:off x="2718800" y="2461849"/>
            <a:ext cx="168990" cy="216000"/>
          </a:xfrm>
          <a:prstGeom prst="rect">
            <a:avLst/>
          </a:prstGeom>
          <a:pattFill prst="dkHorz">
            <a:fgClr>
              <a:srgbClr val="FF6600"/>
            </a:fgClr>
            <a:bgClr>
              <a:prstClr val="white"/>
            </a:bgClr>
          </a:pattFill>
          <a:ln>
            <a:solidFill>
              <a:srgbClr val="FF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1" name="矩形 57"/>
          <p:cNvSpPr/>
          <p:nvPr/>
        </p:nvSpPr>
        <p:spPr>
          <a:xfrm>
            <a:off x="3026422" y="2487932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2" name="矩形 58"/>
          <p:cNvSpPr/>
          <p:nvPr/>
        </p:nvSpPr>
        <p:spPr>
          <a:xfrm>
            <a:off x="3359503" y="2487932"/>
            <a:ext cx="216000" cy="16641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3" name="TextBox 222"/>
          <p:cNvSpPr txBox="1"/>
          <p:nvPr/>
        </p:nvSpPr>
        <p:spPr>
          <a:xfrm>
            <a:off x="991381" y="1831083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1600" b="1" baseline="-250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1600" b="1" baseline="-25000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 rot="5400000">
            <a:off x="3488127" y="2289556"/>
            <a:ext cx="72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sz="1600" b="1" baseline="-250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1600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sz="1600" b="1" baseline="-25000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sz="1600" b="1" baseline="-25000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1231566" y="3664300"/>
            <a:ext cx="21640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SVD: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A=USV</a:t>
            </a:r>
            <a:r>
              <a:rPr lang="en-US" altLang="zh-CN" sz="2400" baseline="30000" dirty="0" smtClean="0">
                <a:cs typeface="Times New Roman" panose="02020603050405020304" pitchFamily="18" charset="0"/>
              </a:rPr>
              <a:t>T</a:t>
            </a:r>
          </a:p>
        </p:txBody>
      </p:sp>
      <p:cxnSp>
        <p:nvCxnSpPr>
          <p:cNvPr id="77" name="直接箭头连接符 60"/>
          <p:cNvCxnSpPr/>
          <p:nvPr/>
        </p:nvCxnSpPr>
        <p:spPr>
          <a:xfrm flipV="1">
            <a:off x="5768078" y="3807684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61"/>
          <p:cNvCxnSpPr/>
          <p:nvPr/>
        </p:nvCxnSpPr>
        <p:spPr>
          <a:xfrm>
            <a:off x="5768078" y="4895729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779085" y="4695674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2000" b="1" baseline="-250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331659" y="3657481"/>
            <a:ext cx="4555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U</a:t>
            </a:r>
            <a:r>
              <a:rPr lang="en-US" altLang="zh-CN" sz="2000" b="1" baseline="-25000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1" name="直接箭头连接符 64"/>
          <p:cNvCxnSpPr/>
          <p:nvPr/>
        </p:nvCxnSpPr>
        <p:spPr>
          <a:xfrm flipV="1">
            <a:off x="7298559" y="3807684"/>
            <a:ext cx="0" cy="1080000"/>
          </a:xfrm>
          <a:prstGeom prst="straightConnector1">
            <a:avLst/>
          </a:prstGeom>
          <a:ln w="25400">
            <a:solidFill>
              <a:srgbClr val="FF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65"/>
          <p:cNvCxnSpPr/>
          <p:nvPr/>
        </p:nvCxnSpPr>
        <p:spPr>
          <a:xfrm>
            <a:off x="7298559" y="4895729"/>
            <a:ext cx="1080000" cy="0"/>
          </a:xfrm>
          <a:prstGeom prst="straightConnector1">
            <a:avLst/>
          </a:prstGeom>
          <a:ln w="254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309566" y="4695674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sz="2000" b="1" baseline="-25000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6862140" y="3657481"/>
            <a:ext cx="4283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V</a:t>
            </a:r>
            <a:r>
              <a:rPr lang="en-US" altLang="zh-CN" sz="2000" b="1" baseline="-25000" dirty="0" smtClean="0">
                <a:solidFill>
                  <a:srgbClr val="FF6600"/>
                </a:solidFill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rgbClr val="FF6600"/>
              </a:solidFill>
              <a:cs typeface="Times New Roman" panose="02020603050405020304" pitchFamily="18" charset="0"/>
            </a:endParaRPr>
          </a:p>
        </p:txBody>
      </p:sp>
      <p:sp>
        <p:nvSpPr>
          <p:cNvPr id="85" name="笑脸 68"/>
          <p:cNvSpPr/>
          <p:nvPr/>
        </p:nvSpPr>
        <p:spPr>
          <a:xfrm>
            <a:off x="6598720" y="4587674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笑脸 69"/>
          <p:cNvSpPr/>
          <p:nvPr/>
        </p:nvSpPr>
        <p:spPr>
          <a:xfrm>
            <a:off x="6295305" y="4587674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笑脸 70"/>
          <p:cNvSpPr/>
          <p:nvPr/>
        </p:nvSpPr>
        <p:spPr>
          <a:xfrm>
            <a:off x="5819846" y="458767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笑脸 71"/>
          <p:cNvSpPr/>
          <p:nvPr/>
        </p:nvSpPr>
        <p:spPr>
          <a:xfrm>
            <a:off x="5819846" y="3812448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笑脸 72"/>
          <p:cNvSpPr/>
          <p:nvPr/>
        </p:nvSpPr>
        <p:spPr>
          <a:xfrm>
            <a:off x="8107769" y="4637315"/>
            <a:ext cx="216000" cy="216000"/>
          </a:xfrm>
          <a:prstGeom prst="smileyFac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笑脸 73"/>
          <p:cNvSpPr/>
          <p:nvPr/>
        </p:nvSpPr>
        <p:spPr>
          <a:xfrm>
            <a:off x="7619177" y="4632074"/>
            <a:ext cx="216000" cy="216000"/>
          </a:xfrm>
          <a:prstGeom prst="smileyFac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笑脸 74"/>
          <p:cNvSpPr/>
          <p:nvPr/>
        </p:nvSpPr>
        <p:spPr>
          <a:xfrm>
            <a:off x="7358406" y="3812448"/>
            <a:ext cx="216000" cy="216000"/>
          </a:xfrm>
          <a:prstGeom prst="smileyF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笑脸 75"/>
          <p:cNvSpPr/>
          <p:nvPr/>
        </p:nvSpPr>
        <p:spPr>
          <a:xfrm>
            <a:off x="7358395" y="4090222"/>
            <a:ext cx="216000" cy="216000"/>
          </a:xfrm>
          <a:prstGeom prst="smileyFac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4604794" y="5289205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“Spectral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Plot”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431132" y="3195816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Times New Roman" panose="02020603050405020304" pitchFamily="18" charset="0"/>
              </a:rPr>
              <a:t>Pairs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of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singular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vectors:</a:t>
            </a:r>
          </a:p>
        </p:txBody>
      </p:sp>
      <p:sp>
        <p:nvSpPr>
          <p:cNvPr id="95" name="矩形 48"/>
          <p:cNvSpPr/>
          <p:nvPr/>
        </p:nvSpPr>
        <p:spPr>
          <a:xfrm>
            <a:off x="427121" y="1559444"/>
            <a:ext cx="3624227" cy="2590326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48"/>
          <p:cNvSpPr/>
          <p:nvPr/>
        </p:nvSpPr>
        <p:spPr>
          <a:xfrm>
            <a:off x="4420193" y="3192865"/>
            <a:ext cx="4316119" cy="2558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60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/>
      <p:bldP spid="205" grpId="0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/>
      <p:bldP spid="224" grpId="0"/>
      <p:bldP spid="225" grpId="0"/>
      <p:bldP spid="79" grpId="0"/>
      <p:bldP spid="80" grpId="0"/>
      <p:bldP spid="83" grpId="0"/>
      <p:bldP spid="84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/>
      <p:bldP spid="94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Case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#0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NO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lockstep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behavior: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Scatter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Inferring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Strange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from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Connectivity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Networks. </a:t>
            </a:r>
            <a:r>
              <a:rPr lang="en-US" altLang="zh-CN" i="1" dirty="0" smtClean="0">
                <a:solidFill>
                  <a:schemeClr val="bg1"/>
                </a:solidFill>
              </a:rPr>
              <a:t>PAKDD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8" y="3046107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969" y="2947329"/>
            <a:ext cx="2880000" cy="172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1455017" y="2485664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264126" y="2485664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7370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Case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#1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Non-overlapping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lockstep: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“Rays”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119</a:t>
            </a:fld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Inferring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Strange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from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Connectivity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Networks. </a:t>
            </a:r>
            <a:r>
              <a:rPr lang="en-US" altLang="zh-CN" i="1" dirty="0" smtClean="0">
                <a:solidFill>
                  <a:schemeClr val="bg1"/>
                </a:solidFill>
              </a:rPr>
              <a:t>PAKDD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00" y="3021886"/>
            <a:ext cx="8640000" cy="2678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95234" y="2328500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04343" y="2328500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Plot</a:t>
            </a:r>
          </a:p>
        </p:txBody>
      </p:sp>
    </p:spTree>
    <p:extLst>
      <p:ext uri="{BB962C8B-B14F-4D97-AF65-F5344CB8AC3E}">
        <p14:creationId xmlns:p14="http://schemas.microsoft.com/office/powerpoint/2010/main" val="169424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“Information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Adoption”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282" y="1303663"/>
            <a:ext cx="167651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i="1" dirty="0" smtClean="0"/>
              <a:t>Like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Reply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Share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Favorite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Retweet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Comment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Subscribe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Download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Add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to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Send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Pin</a:t>
            </a:r>
            <a:r>
              <a:rPr lang="zh-CN" altLang="en-US" sz="2400" i="1" dirty="0" smtClean="0"/>
              <a:t> </a:t>
            </a:r>
            <a:r>
              <a:rPr lang="en-US" altLang="zh-CN" sz="2400" i="1" dirty="0" smtClean="0"/>
              <a:t>it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Visit</a:t>
            </a:r>
            <a:endParaRPr lang="zh-CN" altLang="en-US" sz="2400" i="1" dirty="0" smtClean="0"/>
          </a:p>
          <a:p>
            <a:r>
              <a:rPr lang="en-US" altLang="zh-CN" sz="2400" i="1" dirty="0" smtClean="0"/>
              <a:t>……</a:t>
            </a:r>
            <a:endParaRPr lang="zh-CN" altLang="en-US" sz="2400" i="1" dirty="0" smtClean="0"/>
          </a:p>
          <a:p>
            <a:endParaRPr lang="en-US" sz="24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28" y="1424686"/>
            <a:ext cx="6047232" cy="454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76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Case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#2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Non-overlapping: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Low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density,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Elongation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120</a:t>
            </a:fld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Inferring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Strange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from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Connectivity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Networks. </a:t>
            </a:r>
            <a:r>
              <a:rPr lang="en-US" altLang="zh-CN" i="1" dirty="0" smtClean="0">
                <a:solidFill>
                  <a:schemeClr val="bg1"/>
                </a:solidFill>
              </a:rPr>
              <a:t>PAKDD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95234" y="2312630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04343" y="2312630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58418"/>
            <a:ext cx="8255398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154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Case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#3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00"/>
            <a:ext cx="8511800" cy="453390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Non-overlapping: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Camouflage/Fame,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Tilting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121</a:t>
            </a:fld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Inferring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Strange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from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Connectivity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Networks. </a:t>
            </a:r>
            <a:r>
              <a:rPr lang="en-US" altLang="zh-CN" i="1" dirty="0" smtClean="0">
                <a:solidFill>
                  <a:schemeClr val="bg1"/>
                </a:solidFill>
              </a:rPr>
              <a:t>PAKDD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20283" y="2253549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29392" y="2253549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41" y="2956738"/>
            <a:ext cx="7297345" cy="267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7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Spectral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Subspace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Plot: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Case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#4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1300"/>
            <a:ext cx="8511800" cy="453390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11C9A"/>
                </a:solidFill>
              </a:rPr>
              <a:t>O</a:t>
            </a:r>
            <a:r>
              <a:rPr lang="en-US" altLang="zh-CN" dirty="0" smtClean="0">
                <a:solidFill>
                  <a:srgbClr val="011C9A"/>
                </a:solidFill>
              </a:rPr>
              <a:t>verlapping: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“Staircase”,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“Pearls”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122</a:t>
            </a:fld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Inferring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Strange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from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Connectivity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Networks. </a:t>
            </a:r>
            <a:r>
              <a:rPr lang="en-US" altLang="zh-CN" i="1" dirty="0" smtClean="0">
                <a:solidFill>
                  <a:schemeClr val="bg1"/>
                </a:solidFill>
              </a:rPr>
              <a:t>PAKDD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5234" y="2143613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Adjacency Matrix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4343" y="2143613"/>
            <a:ext cx="4160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cs typeface="Times New Roman" panose="02020603050405020304" pitchFamily="18" charset="0"/>
              </a:rPr>
              <a:t>Spectral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cs typeface="Times New Roman" panose="02020603050405020304" pitchFamily="18" charset="0"/>
              </a:rPr>
              <a:t>Plot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5278"/>
            <a:ext cx="9144000" cy="327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424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Spectral</a:t>
            </a:r>
            <a:r>
              <a:rPr lang="zh-CN" altLang="en-US" sz="3200" dirty="0"/>
              <a:t> </a:t>
            </a:r>
            <a:r>
              <a:rPr lang="en-US" altLang="zh-CN" sz="3200" dirty="0"/>
              <a:t>Subspace</a:t>
            </a:r>
            <a:r>
              <a:rPr lang="zh-CN" altLang="en-US" sz="3200" dirty="0"/>
              <a:t> </a:t>
            </a:r>
            <a:r>
              <a:rPr lang="en-US" altLang="zh-CN" sz="3200" dirty="0"/>
              <a:t>Plot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Reading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&amp;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LockInfer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123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31" y="2152188"/>
            <a:ext cx="6648138" cy="382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4952" y="1424686"/>
            <a:ext cx="2170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Spectral</a:t>
            </a:r>
            <a:endParaRPr lang="en-US" altLang="zh-CN" sz="2400" dirty="0">
              <a:solidFill>
                <a:srgbClr val="011C9A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Subspace</a:t>
            </a:r>
            <a:r>
              <a:rPr lang="zh-CN" altLang="en-US" sz="24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Plot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76628" y="1409067"/>
            <a:ext cx="2497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Polar</a:t>
            </a:r>
            <a:r>
              <a:rPr lang="zh-CN" altLang="en-US" sz="24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Coordinate</a:t>
            </a:r>
            <a:endParaRPr lang="en-US" altLang="zh-CN" sz="2400" dirty="0">
              <a:solidFill>
                <a:srgbClr val="011C9A"/>
              </a:solidFill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Transform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478033" y="1674904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Histograms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Inferring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Strange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from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Connectivity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Networks. </a:t>
            </a:r>
            <a:r>
              <a:rPr lang="en-US" altLang="zh-CN" i="1" dirty="0" smtClean="0">
                <a:solidFill>
                  <a:schemeClr val="bg1"/>
                </a:solidFill>
              </a:rPr>
              <a:t>PAKDD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04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Graphical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View: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Power-Law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Distribution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Out-degree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distribution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CatchSync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Catching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Synchronized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Large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Directed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Graphs.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Best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Paper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Finalist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74051"/>
              </p:ext>
            </p:extLst>
          </p:nvPr>
        </p:nvGraphicFramePr>
        <p:xfrm>
          <a:off x="457200" y="2330250"/>
          <a:ext cx="8444934" cy="3134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4978"/>
                <a:gridCol w="2814978"/>
                <a:gridCol w="2814978"/>
              </a:tblGrid>
              <a:tr h="626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DBLP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Author</a:t>
                      </a:r>
                      <a:r>
                        <a:rPr lang="en-US" altLang="zh-CN" dirty="0" smtClean="0"/>
                        <a:t>-publication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Flickr</a:t>
                      </a:r>
                      <a:endParaRPr lang="zh-CN" altLang="en-US" b="1" dirty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/>
                        <a:t>User</a:t>
                      </a:r>
                      <a:r>
                        <a:rPr lang="en-US" altLang="zh-CN" b="0" dirty="0" smtClean="0"/>
                        <a:t>-user</a:t>
                      </a:r>
                      <a:endParaRPr lang="zh-CN" alt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Who</a:t>
                      </a:r>
                      <a:r>
                        <a:rPr lang="en-US" altLang="zh-CN" b="0" dirty="0" smtClean="0">
                          <a:solidFill>
                            <a:schemeClr val="tx1"/>
                          </a:solidFill>
                        </a:rPr>
                        <a:t>-follows-whom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249463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10" descr="http://konect.uni-koblenz.de/img/degree.u.dblp-auth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" y="3165130"/>
            <a:ext cx="2700000" cy="210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075410" y="5452610"/>
            <a:ext cx="28408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[</a:t>
            </a:r>
            <a:r>
              <a:rPr lang="en-US" altLang="zh-CN" sz="1400" dirty="0" smtClean="0"/>
              <a:t>konect.uni-koblenz.de/networks/</a:t>
            </a:r>
            <a:r>
              <a:rPr lang="en-US" sz="1400" dirty="0" smtClean="0"/>
              <a:t>]</a:t>
            </a:r>
          </a:p>
        </p:txBody>
      </p:sp>
      <p:pic>
        <p:nvPicPr>
          <p:cNvPr id="9" name="Picture 8" descr="http://konect.uni-koblenz.de/img/degree.u.flickr-growt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537" y="3146971"/>
            <a:ext cx="2700000" cy="212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konect.uni-koblenz.de/img/degree.v.twitt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522" y="3181906"/>
            <a:ext cx="2700000" cy="2116484"/>
          </a:xfrm>
          <a:prstGeom prst="rect">
            <a:avLst/>
          </a:prstGeom>
          <a:noFill/>
          <a:effectLst>
            <a:glow rad="63500">
              <a:srgbClr val="FF0000"/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178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125</a:t>
            </a:fld>
            <a:endParaRPr lang="en-US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3" y="1458473"/>
            <a:ext cx="4680000" cy="4680000"/>
          </a:xfrm>
          <a:prstGeom prst="rect">
            <a:avLst/>
          </a:prstGeom>
        </p:spPr>
      </p:pic>
      <p:cxnSp>
        <p:nvCxnSpPr>
          <p:cNvPr id="7" name="Straight Connector 10"/>
          <p:cNvCxnSpPr/>
          <p:nvPr/>
        </p:nvCxnSpPr>
        <p:spPr>
          <a:xfrm>
            <a:off x="2375602" y="2560799"/>
            <a:ext cx="900254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1"/>
          <p:cNvCxnSpPr/>
          <p:nvPr/>
        </p:nvCxnSpPr>
        <p:spPr>
          <a:xfrm>
            <a:off x="2375602" y="1984654"/>
            <a:ext cx="900254" cy="6387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2"/>
          <p:cNvCxnSpPr/>
          <p:nvPr/>
        </p:nvCxnSpPr>
        <p:spPr>
          <a:xfrm>
            <a:off x="2944393" y="1991041"/>
            <a:ext cx="0" cy="569758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14"/>
          <p:cNvSpPr/>
          <p:nvPr/>
        </p:nvSpPr>
        <p:spPr>
          <a:xfrm>
            <a:off x="3185248" y="2227914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11" name="Rectangle 15"/>
          <p:cNvSpPr/>
          <p:nvPr/>
        </p:nvSpPr>
        <p:spPr>
          <a:xfrm>
            <a:off x="3166916" y="1698653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3200" dirty="0">
              <a:solidFill>
                <a:srgbClr val="00B0F0"/>
              </a:solidFill>
            </a:endParaRPr>
          </a:p>
        </p:txBody>
      </p:sp>
      <p:cxnSp>
        <p:nvCxnSpPr>
          <p:cNvPr id="12" name="Straight Connector 16"/>
          <p:cNvCxnSpPr/>
          <p:nvPr/>
        </p:nvCxnSpPr>
        <p:spPr>
          <a:xfrm flipH="1">
            <a:off x="2363854" y="2665875"/>
            <a:ext cx="11748" cy="255922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7"/>
          <p:cNvSpPr/>
          <p:nvPr/>
        </p:nvSpPr>
        <p:spPr>
          <a:xfrm>
            <a:off x="2363854" y="4639379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pic>
        <p:nvPicPr>
          <p:cNvPr id="14" name="Picture 2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81" y="80681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矩形 23"/>
          <p:cNvSpPr/>
          <p:nvPr/>
        </p:nvSpPr>
        <p:spPr>
          <a:xfrm>
            <a:off x="1511078" y="757368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048365" y="849700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1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000" y="1458473"/>
            <a:ext cx="4680000" cy="4680000"/>
          </a:xfrm>
          <a:prstGeom prst="rect">
            <a:avLst/>
          </a:prstGeom>
        </p:spPr>
      </p:pic>
      <p:cxnSp>
        <p:nvCxnSpPr>
          <p:cNvPr id="18" name="Straight Connector 5"/>
          <p:cNvCxnSpPr/>
          <p:nvPr/>
        </p:nvCxnSpPr>
        <p:spPr>
          <a:xfrm>
            <a:off x="7795713" y="2720798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"/>
          <p:cNvCxnSpPr/>
          <p:nvPr/>
        </p:nvCxnSpPr>
        <p:spPr>
          <a:xfrm>
            <a:off x="7753840" y="2300581"/>
            <a:ext cx="1247523" cy="0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"/>
          <p:cNvCxnSpPr/>
          <p:nvPr/>
        </p:nvCxnSpPr>
        <p:spPr>
          <a:xfrm>
            <a:off x="8377601" y="2271238"/>
            <a:ext cx="0" cy="472585"/>
          </a:xfrm>
          <a:prstGeom prst="line">
            <a:avLst/>
          </a:prstGeom>
          <a:ln w="25400">
            <a:solidFill>
              <a:srgbClr val="0070C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8"/>
          <p:cNvSpPr/>
          <p:nvPr/>
        </p:nvSpPr>
        <p:spPr>
          <a:xfrm>
            <a:off x="7843935" y="2754154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0.44M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22" name="Rectangle 9"/>
          <p:cNvSpPr/>
          <p:nvPr/>
        </p:nvSpPr>
        <p:spPr>
          <a:xfrm>
            <a:off x="7821202" y="1686463"/>
            <a:ext cx="132279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1.91M</a:t>
            </a:r>
            <a:endParaRPr lang="en-US" sz="3200" dirty="0">
              <a:solidFill>
                <a:srgbClr val="0070C0"/>
              </a:solidFill>
            </a:endParaRPr>
          </a:p>
        </p:txBody>
      </p:sp>
      <p:cxnSp>
        <p:nvCxnSpPr>
          <p:cNvPr id="23" name="Straight Connector 10"/>
          <p:cNvCxnSpPr/>
          <p:nvPr/>
        </p:nvCxnSpPr>
        <p:spPr>
          <a:xfrm>
            <a:off x="7732233" y="2743823"/>
            <a:ext cx="0" cy="2481272"/>
          </a:xfrm>
          <a:prstGeom prst="line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1"/>
          <p:cNvSpPr/>
          <p:nvPr/>
        </p:nvSpPr>
        <p:spPr>
          <a:xfrm>
            <a:off x="7732233" y="4640320"/>
            <a:ext cx="1130438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</a:t>
            </a:r>
            <a:r>
              <a:rPr lang="en-US" sz="3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64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矩形 33"/>
          <p:cNvSpPr/>
          <p:nvPr/>
        </p:nvSpPr>
        <p:spPr>
          <a:xfrm>
            <a:off x="5796136" y="757368"/>
            <a:ext cx="14102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70C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2011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70C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26" name="Rectangle 15"/>
          <p:cNvSpPr/>
          <p:nvPr/>
        </p:nvSpPr>
        <p:spPr>
          <a:xfrm>
            <a:off x="7139058" y="849699"/>
            <a:ext cx="118635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70C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117M</a:t>
            </a:r>
            <a:endParaRPr lang="en-US" sz="3200" b="1" dirty="0">
              <a:solidFill>
                <a:srgbClr val="0070C0"/>
              </a:solidFill>
            </a:endParaRPr>
          </a:p>
        </p:txBody>
      </p:sp>
      <p:pic>
        <p:nvPicPr>
          <p:cNvPr id="27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37" y="782088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CatchSync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Catching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Synchronized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Large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Directed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Graphs.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Best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Paper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Finalist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8866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meng\Desktop\d_weibojan_HDi_a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8359" y="1612649"/>
            <a:ext cx="4432551" cy="44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Synchronized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Features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内容占位符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rgbClr val="011C9A"/>
                </a:solidFill>
              </a:rPr>
              <a:t>Synchronized</a:t>
            </a:r>
          </a:p>
          <a:p>
            <a:r>
              <a:rPr lang="en-US" altLang="zh-CN" sz="3200" dirty="0" smtClean="0">
                <a:solidFill>
                  <a:srgbClr val="011C9A"/>
                </a:solidFill>
              </a:rPr>
              <a:t>Abnormal</a:t>
            </a:r>
            <a:endParaRPr lang="zh-CN" altLang="en-US" sz="3200" dirty="0">
              <a:solidFill>
                <a:srgbClr val="011C9A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126</a:t>
            </a:fld>
            <a:endParaRPr 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455" y="1475230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397" y="2768474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140" y="3392446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437" y="4601104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2"/>
          <p:cNvSpPr/>
          <p:nvPr/>
        </p:nvSpPr>
        <p:spPr>
          <a:xfrm>
            <a:off x="6516216" y="3206208"/>
            <a:ext cx="432048" cy="86290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6"/>
          <p:cNvSpPr/>
          <p:nvPr/>
        </p:nvSpPr>
        <p:spPr>
          <a:xfrm rot="679086">
            <a:off x="6865264" y="1884038"/>
            <a:ext cx="396976" cy="3507243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9"/>
          <p:cNvCxnSpPr>
            <a:stCxn id="11" idx="3"/>
            <a:endCxn id="12" idx="1"/>
          </p:cNvCxnSpPr>
          <p:nvPr/>
        </p:nvCxnSpPr>
        <p:spPr>
          <a:xfrm flipV="1">
            <a:off x="5841397" y="3637662"/>
            <a:ext cx="674819" cy="12261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9"/>
          <p:cNvCxnSpPr/>
          <p:nvPr/>
        </p:nvCxnSpPr>
        <p:spPr>
          <a:xfrm>
            <a:off x="6366397" y="2229891"/>
            <a:ext cx="581867" cy="35907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CatchSync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Catching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Synchronized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Large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Directed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Graphs.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Best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Paper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Finalist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9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199" y="434086"/>
            <a:ext cx="8401987" cy="990600"/>
          </a:xfrm>
        </p:spPr>
        <p:txBody>
          <a:bodyPr>
            <a:noAutofit/>
          </a:bodyPr>
          <a:lstStyle/>
          <a:p>
            <a:r>
              <a:rPr lang="en-US" altLang="zh-CN" dirty="0"/>
              <a:t>Synchronized</a:t>
            </a:r>
            <a:r>
              <a:rPr lang="zh-CN" altLang="en-US" dirty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Synchronicity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127</a:t>
            </a:fld>
            <a:endParaRPr lang="en-US"/>
          </a:p>
        </p:txBody>
      </p:sp>
      <p:pic>
        <p:nvPicPr>
          <p:cNvPr id="7" name="Picture 5" descr="C:\Users\meng\Desktop\mysyn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681605"/>
            <a:ext cx="5760000" cy="83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eng\Desktop\g_weibojan_HDi_a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39" y="2818113"/>
            <a:ext cx="3048248" cy="30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eng\Desktop\f_weibojan_HDi_ab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15" y="2848325"/>
            <a:ext cx="3023480" cy="302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CatchSync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Catching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Synchronized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Large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Directed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Graphs.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Best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Paper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Finalist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2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458" y="2807652"/>
            <a:ext cx="3072656" cy="3072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23" y="2878914"/>
            <a:ext cx="3001394" cy="3001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Synchronized</a:t>
            </a:r>
            <a:r>
              <a:rPr lang="zh-CN" altLang="en-US" dirty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Normality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128</a:t>
            </a:fld>
            <a:endParaRPr lang="en-US"/>
          </a:p>
        </p:txBody>
      </p:sp>
      <p:pic>
        <p:nvPicPr>
          <p:cNvPr id="11" name="Picture 6" descr="C:\Users\meng\Desktop\mynormality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000" y="1718900"/>
            <a:ext cx="5760000" cy="83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等腰三角形 16"/>
          <p:cNvSpPr/>
          <p:nvPr/>
        </p:nvSpPr>
        <p:spPr>
          <a:xfrm>
            <a:off x="6957368" y="4992577"/>
            <a:ext cx="216024" cy="198540"/>
          </a:xfrm>
          <a:prstGeom prst="triangl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969891" y="4159964"/>
            <a:ext cx="201345" cy="216024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CatchSync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Catching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Synchronized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Large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Directed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Graphs.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Best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Paper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Finalist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80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Synchronized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Behavior:</a:t>
            </a:r>
            <a:r>
              <a:rPr lang="zh-CN" altLang="en-US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Theorem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&amp;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CatchSync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Synchronicity-Normality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Plot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CatchSync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Catching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Synchronized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Large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Directed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Graphs.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Best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Paper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Finalist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39" y="2087847"/>
            <a:ext cx="5558026" cy="47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" descr="C:\Users\meng\Desktop\cellvnorcohD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967" y="2879284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任意多边形 23"/>
          <p:cNvSpPr/>
          <p:nvPr/>
        </p:nvSpPr>
        <p:spPr>
          <a:xfrm>
            <a:off x="4062951" y="4408942"/>
            <a:ext cx="1336431" cy="1045424"/>
          </a:xfrm>
          <a:custGeom>
            <a:avLst/>
            <a:gdLst>
              <a:gd name="connsiteX0" fmla="*/ 0 w 1336431"/>
              <a:gd name="connsiteY0" fmla="*/ 1037493 h 1045424"/>
              <a:gd name="connsiteX1" fmla="*/ 237392 w 1336431"/>
              <a:gd name="connsiteY1" fmla="*/ 1011116 h 1045424"/>
              <a:gd name="connsiteX2" fmla="*/ 720969 w 1336431"/>
              <a:gd name="connsiteY2" fmla="*/ 764931 h 1045424"/>
              <a:gd name="connsiteX3" fmla="*/ 1090246 w 1336431"/>
              <a:gd name="connsiteY3" fmla="*/ 413239 h 1045424"/>
              <a:gd name="connsiteX4" fmla="*/ 1336431 w 1336431"/>
              <a:gd name="connsiteY4" fmla="*/ 0 h 1045424"/>
              <a:gd name="connsiteX5" fmla="*/ 1336431 w 1336431"/>
              <a:gd name="connsiteY5" fmla="*/ 0 h 1045424"/>
              <a:gd name="connsiteX6" fmla="*/ 1336431 w 1336431"/>
              <a:gd name="connsiteY6" fmla="*/ 0 h 1045424"/>
              <a:gd name="connsiteX7" fmla="*/ 1336431 w 1336431"/>
              <a:gd name="connsiteY7" fmla="*/ 0 h 1045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6431" h="1045424">
                <a:moveTo>
                  <a:pt x="0" y="1037493"/>
                </a:moveTo>
                <a:cubicBezTo>
                  <a:pt x="58615" y="1047018"/>
                  <a:pt x="117231" y="1056543"/>
                  <a:pt x="237392" y="1011116"/>
                </a:cubicBezTo>
                <a:cubicBezTo>
                  <a:pt x="357553" y="965689"/>
                  <a:pt x="578827" y="864577"/>
                  <a:pt x="720969" y="764931"/>
                </a:cubicBezTo>
                <a:cubicBezTo>
                  <a:pt x="863111" y="665285"/>
                  <a:pt x="987669" y="540728"/>
                  <a:pt x="1090246" y="413239"/>
                </a:cubicBezTo>
                <a:cubicBezTo>
                  <a:pt x="1192823" y="285750"/>
                  <a:pt x="1336431" y="0"/>
                  <a:pt x="1336431" y="0"/>
                </a:cubicBezTo>
                <a:lnTo>
                  <a:pt x="1336431" y="0"/>
                </a:lnTo>
                <a:lnTo>
                  <a:pt x="1336431" y="0"/>
                </a:lnTo>
                <a:lnTo>
                  <a:pt x="1336431" y="0"/>
                </a:lnTo>
              </a:path>
            </a:pathLst>
          </a:cu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五角星 24"/>
          <p:cNvSpPr/>
          <p:nvPr/>
        </p:nvSpPr>
        <p:spPr>
          <a:xfrm>
            <a:off x="3635109" y="3398534"/>
            <a:ext cx="360040" cy="37570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五角星 25"/>
          <p:cNvSpPr/>
          <p:nvPr/>
        </p:nvSpPr>
        <p:spPr>
          <a:xfrm>
            <a:off x="4356118" y="4979753"/>
            <a:ext cx="360040" cy="375703"/>
          </a:xfrm>
          <a:prstGeom prst="star5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39" y="2782958"/>
            <a:ext cx="953960" cy="1208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839" y="3991616"/>
            <a:ext cx="953960" cy="52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19"/>
          <p:cNvCxnSpPr/>
          <p:nvPr/>
        </p:nvCxnSpPr>
        <p:spPr>
          <a:xfrm>
            <a:off x="2865799" y="3387287"/>
            <a:ext cx="769310" cy="1547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674" y="3776189"/>
            <a:ext cx="991883" cy="1265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674" y="5041694"/>
            <a:ext cx="105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Arrow Connector 19"/>
          <p:cNvCxnSpPr/>
          <p:nvPr/>
        </p:nvCxnSpPr>
        <p:spPr>
          <a:xfrm flipH="1">
            <a:off x="4716158" y="4408942"/>
            <a:ext cx="1450516" cy="714316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22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Adoption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/>
              <a:t>p</a:t>
            </a:r>
            <a:r>
              <a:rPr lang="en-US" altLang="zh-CN" dirty="0" smtClean="0"/>
              <a:t>attern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discovery</a:t>
            </a:r>
            <a:endParaRPr lang="zh-CN" altLang="en-US" dirty="0" smtClean="0"/>
          </a:p>
          <a:p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endParaRPr lang="zh-CN" altLang="en-US" dirty="0" smtClean="0"/>
          </a:p>
          <a:p>
            <a:r>
              <a:rPr lang="en-US" altLang="zh-CN" u="sng" dirty="0" smtClean="0">
                <a:solidFill>
                  <a:srgbClr val="011C9A"/>
                </a:solidFill>
              </a:rPr>
              <a:t>Social</a:t>
            </a:r>
            <a:r>
              <a:rPr lang="zh-CN" altLang="en-US" u="sng" dirty="0" smtClean="0">
                <a:solidFill>
                  <a:srgbClr val="011C9A"/>
                </a:solidFill>
              </a:rPr>
              <a:t> </a:t>
            </a:r>
            <a:r>
              <a:rPr lang="en-US" altLang="zh-CN" u="sng" dirty="0">
                <a:solidFill>
                  <a:srgbClr val="011C9A"/>
                </a:solidFill>
              </a:rPr>
              <a:t>r</a:t>
            </a:r>
            <a:r>
              <a:rPr lang="en-US" altLang="zh-CN" u="sng" dirty="0" smtClean="0">
                <a:solidFill>
                  <a:srgbClr val="011C9A"/>
                </a:solidFill>
              </a:rPr>
              <a:t>ecommendation</a:t>
            </a:r>
            <a:endParaRPr lang="zh-CN" altLang="en-US" u="sng" dirty="0" smtClean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16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Synchronized</a:t>
            </a:r>
            <a:r>
              <a:rPr lang="zh-CN" altLang="en-US" dirty="0"/>
              <a:t> </a:t>
            </a:r>
            <a:r>
              <a:rPr lang="en-US" altLang="zh-CN" dirty="0"/>
              <a:t>Behavior: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CatchSync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Catching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Synchronized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Large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Directed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Graphs.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Best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Paper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Finalist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图表 20"/>
          <p:cNvGraphicFramePr/>
          <p:nvPr>
            <p:extLst>
              <p:ext uri="{D42A27DB-BD31-4B8C-83A1-F6EECF244321}">
                <p14:modId xmlns:p14="http://schemas.microsoft.com/office/powerpoint/2010/main" val="1083126206"/>
              </p:ext>
            </p:extLst>
          </p:nvPr>
        </p:nvGraphicFramePr>
        <p:xfrm>
          <a:off x="2944284" y="1570790"/>
          <a:ext cx="6004819" cy="2262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 descr="Twitter bird logo 2012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28" y="2570180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6500" y="1562068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96698" y="2002978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30073" y="2468515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</a:rPr>
              <a:t>SPOT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73404" y="2858845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B0F0"/>
                </a:solidFill>
              </a:rPr>
              <a:t>OutRank</a:t>
            </a:r>
            <a:endParaRPr lang="en-US" altLang="zh-CN" sz="2400" dirty="0" smtClean="0">
              <a:solidFill>
                <a:srgbClr val="00B0F0"/>
              </a:solidFill>
            </a:endParaRPr>
          </a:p>
        </p:txBody>
      </p:sp>
      <p:graphicFrame>
        <p:nvGraphicFramePr>
          <p:cNvPr id="12" name="图表 37"/>
          <p:cNvGraphicFramePr/>
          <p:nvPr>
            <p:extLst>
              <p:ext uri="{D42A27DB-BD31-4B8C-83A1-F6EECF244321}">
                <p14:modId xmlns:p14="http://schemas.microsoft.com/office/powerpoint/2010/main" val="2030752270"/>
              </p:ext>
            </p:extLst>
          </p:nvPr>
        </p:nvGraphicFramePr>
        <p:xfrm>
          <a:off x="2975760" y="3633433"/>
          <a:ext cx="6048672" cy="24037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3" name="Picture 2" descr="http://image.51wp.com/uploads/120413/3-1204132122241W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887" y="4813004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90230" y="3808814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FF0000"/>
                </a:solidFill>
              </a:rPr>
              <a:t>CatchSync+SPOT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70428" y="4249724"/>
            <a:ext cx="1673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7030A0"/>
                </a:solidFill>
              </a:rPr>
              <a:t>CatchSync</a:t>
            </a:r>
            <a:endParaRPr lang="en-US" altLang="zh-CN" sz="2400" dirty="0" smtClean="0">
              <a:solidFill>
                <a:srgbClr val="7030A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3803" y="4715261"/>
            <a:ext cx="1021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70C0"/>
                </a:solidFill>
              </a:rPr>
              <a:t>SPOT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47134" y="5105591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0070C0"/>
                </a:solidFill>
              </a:rPr>
              <a:t>OutRank</a:t>
            </a:r>
            <a:endParaRPr lang="en-US" altLang="zh-CN" sz="24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6803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Synchronized</a:t>
            </a:r>
            <a:r>
              <a:rPr lang="zh-CN" altLang="en-US" dirty="0"/>
              <a:t> </a:t>
            </a:r>
            <a:r>
              <a:rPr lang="en-US" altLang="zh-CN" dirty="0"/>
              <a:t>Behavior: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err="1" smtClean="0">
                <a:solidFill>
                  <a:schemeClr val="bg1"/>
                </a:solidFill>
              </a:rPr>
              <a:t>CatchSync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Catching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Synchronized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Large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Directed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Graphs.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Best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Paper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Finalist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898" y="1602522"/>
            <a:ext cx="4572000" cy="4572000"/>
          </a:xfrm>
          <a:prstGeom prst="rect">
            <a:avLst/>
          </a:prstGeom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42" y="2822466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Straight Connector 12"/>
          <p:cNvCxnSpPr/>
          <p:nvPr/>
        </p:nvCxnSpPr>
        <p:spPr>
          <a:xfrm>
            <a:off x="6400031" y="2635398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3"/>
          <p:cNvCxnSpPr/>
          <p:nvPr/>
        </p:nvCxnSpPr>
        <p:spPr>
          <a:xfrm>
            <a:off x="6400031" y="2156426"/>
            <a:ext cx="1247523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4"/>
          <p:cNvCxnSpPr/>
          <p:nvPr/>
        </p:nvCxnSpPr>
        <p:spPr>
          <a:xfrm>
            <a:off x="7172055" y="2162813"/>
            <a:ext cx="0" cy="472585"/>
          </a:xfrm>
          <a:prstGeom prst="line">
            <a:avLst/>
          </a:prstGeom>
          <a:ln w="25400">
            <a:solidFill>
              <a:srgbClr val="00B0F0"/>
            </a:solidFill>
            <a:prstDash val="solid"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15"/>
          <p:cNvSpPr/>
          <p:nvPr/>
        </p:nvSpPr>
        <p:spPr>
          <a:xfrm>
            <a:off x="7197817" y="2641029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0.41M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48" name="Rectangle 16"/>
          <p:cNvSpPr/>
          <p:nvPr/>
        </p:nvSpPr>
        <p:spPr>
          <a:xfrm>
            <a:off x="7197817" y="1454927"/>
            <a:ext cx="1611339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3.17M</a:t>
            </a:r>
            <a:endParaRPr lang="en-US" sz="4000" b="1" dirty="0">
              <a:solidFill>
                <a:srgbClr val="00B0F0"/>
              </a:solidFill>
            </a:endParaRPr>
          </a:p>
        </p:txBody>
      </p:sp>
      <p:cxnSp>
        <p:nvCxnSpPr>
          <p:cNvPr id="49" name="Straight Connector 17"/>
          <p:cNvCxnSpPr/>
          <p:nvPr/>
        </p:nvCxnSpPr>
        <p:spPr>
          <a:xfrm flipH="1">
            <a:off x="6293209" y="2743766"/>
            <a:ext cx="3681" cy="167890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18"/>
          <p:cNvSpPr/>
          <p:nvPr/>
        </p:nvSpPr>
        <p:spPr>
          <a:xfrm>
            <a:off x="6339951" y="3888522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d=20</a:t>
            </a:r>
            <a:endParaRPr lang="en-US" sz="4000" b="1" dirty="0">
              <a:solidFill>
                <a:srgbClr val="00B0F0"/>
              </a:solidFill>
            </a:endParaRPr>
          </a:p>
        </p:txBody>
      </p:sp>
      <p:pic>
        <p:nvPicPr>
          <p:cNvPr id="51" name="Picture 2" descr="Twitter bird logo 2012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81" y="1474128"/>
            <a:ext cx="888889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矩形 37"/>
          <p:cNvSpPr/>
          <p:nvPr/>
        </p:nvSpPr>
        <p:spPr>
          <a:xfrm>
            <a:off x="1408878" y="1424686"/>
            <a:ext cx="144142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smtClean="0">
                <a:ln w="10541" cmpd="sng">
                  <a:noFill/>
                  <a:prstDash val="solid"/>
                </a:ln>
                <a:solidFill>
                  <a:srgbClr val="00B0F0"/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2009</a:t>
            </a:r>
            <a:endParaRPr lang="zh-CN" altLang="en-US" sz="4400" b="1" cap="none" spc="0" dirty="0">
              <a:ln w="10541" cmpd="sng">
                <a:noFill/>
                <a:prstDash val="solid"/>
              </a:ln>
              <a:solidFill>
                <a:srgbClr val="00B0F0"/>
              </a:solidFill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</p:txBody>
      </p:sp>
      <p:sp>
        <p:nvSpPr>
          <p:cNvPr id="53" name="Rectangle 15"/>
          <p:cNvSpPr/>
          <p:nvPr/>
        </p:nvSpPr>
        <p:spPr>
          <a:xfrm>
            <a:off x="447981" y="2338224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00B0F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41M</a:t>
            </a:r>
            <a:endParaRPr lang="en-US" sz="32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6538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Beyond</a:t>
            </a:r>
            <a:r>
              <a:rPr lang="zh-CN" altLang="en-US" dirty="0" smtClean="0"/>
              <a:t> </a:t>
            </a:r>
            <a:r>
              <a:rPr lang="en-US" altLang="zh-CN" dirty="0" smtClean="0"/>
              <a:t>Graph: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Multi-Dimensional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General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Suspicious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Metric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Dense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Blocks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Multi-Modal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Data. </a:t>
            </a:r>
            <a:r>
              <a:rPr lang="en-US" altLang="zh-CN" i="1" dirty="0" smtClean="0">
                <a:solidFill>
                  <a:schemeClr val="bg1"/>
                </a:solidFill>
              </a:rPr>
              <a:t>ICDM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2015.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1993943"/>
            <a:ext cx="3150682" cy="3143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899" y="3780643"/>
            <a:ext cx="5451524" cy="194538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300213" y="1226847"/>
            <a:ext cx="5562286" cy="2338944"/>
          </a:xfrm>
          <a:prstGeom prst="wedgeEllipseCallout">
            <a:avLst>
              <a:gd name="adj1" fmla="val -86459"/>
              <a:gd name="adj2" fmla="val 241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My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boss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wants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me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to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catch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fraud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in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such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big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table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–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billions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records,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tens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columns</a:t>
            </a:r>
            <a:r>
              <a:rPr lang="en-US" altLang="zh-CN" sz="2400" dirty="0" smtClean="0">
                <a:solidFill>
                  <a:schemeClr val="tx1"/>
                </a:solidFill>
              </a:rPr>
              <a:t>!!!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How?!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446355" y="5596919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fraud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3321255" y="5157629"/>
            <a:ext cx="5535697" cy="568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5350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Multi-Dimensional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General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Suspicious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Metric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Dense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Blocks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Multi-Modal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Data. </a:t>
            </a:r>
            <a:r>
              <a:rPr lang="en-US" altLang="zh-CN" i="1" dirty="0" smtClean="0">
                <a:solidFill>
                  <a:schemeClr val="bg1"/>
                </a:solidFill>
              </a:rPr>
              <a:t>ICDM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2015.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807" y="2275340"/>
            <a:ext cx="3604374" cy="28885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529" y="1525602"/>
            <a:ext cx="716171" cy="7161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39" y="2683276"/>
            <a:ext cx="890820" cy="5951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2" y="4777734"/>
            <a:ext cx="1396788" cy="139678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825" y="1321182"/>
            <a:ext cx="716171" cy="7161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83" y="1559171"/>
            <a:ext cx="716171" cy="7161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94" y="1541966"/>
            <a:ext cx="716171" cy="7161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447" y="1321182"/>
            <a:ext cx="716171" cy="7161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10" y="1559170"/>
            <a:ext cx="716171" cy="7161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07" y="1578361"/>
            <a:ext cx="716171" cy="7161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266" y="1559169"/>
            <a:ext cx="716171" cy="7161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624" y="1321182"/>
            <a:ext cx="716171" cy="7161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1090" y="4172489"/>
            <a:ext cx="557631" cy="9080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131" y="3738739"/>
            <a:ext cx="1430741" cy="143074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255" y="3317171"/>
            <a:ext cx="890820" cy="59516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242" y="2795570"/>
            <a:ext cx="890820" cy="59516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82" y="2832237"/>
            <a:ext cx="890820" cy="5951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14" y="3019589"/>
            <a:ext cx="890820" cy="59516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5659799" y="5231797"/>
            <a:ext cx="420555" cy="4188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298877" y="5080544"/>
            <a:ext cx="584389" cy="570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494723" y="3549209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58139" y="3544349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568996" y="2292547"/>
            <a:ext cx="997069" cy="469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566065" y="2275340"/>
            <a:ext cx="1198532" cy="503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/>
          <p:cNvSpPr/>
          <p:nvPr/>
        </p:nvSpPr>
        <p:spPr>
          <a:xfrm rot="17272805">
            <a:off x="3661511" y="1885489"/>
            <a:ext cx="914400" cy="914400"/>
          </a:xfrm>
          <a:prstGeom prst="arc">
            <a:avLst>
              <a:gd name="adj1" fmla="val 14803465"/>
              <a:gd name="adj2" fmla="val 0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956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Multi-Dimensional</a:t>
            </a:r>
            <a:r>
              <a:rPr lang="zh-CN" altLang="en-US" dirty="0"/>
              <a:t> </a:t>
            </a:r>
            <a:r>
              <a:rPr lang="en-US" altLang="zh-CN" dirty="0"/>
              <a:t>Fraud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General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Suspicious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Metric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Dense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Blocks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Multi-Modal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Data. </a:t>
            </a:r>
            <a:r>
              <a:rPr lang="en-US" altLang="zh-CN" i="1" dirty="0" smtClean="0">
                <a:solidFill>
                  <a:schemeClr val="bg1"/>
                </a:solidFill>
              </a:rPr>
              <a:t>ICDM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2015.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3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173577"/>
              </p:ext>
            </p:extLst>
          </p:nvPr>
        </p:nvGraphicFramePr>
        <p:xfrm>
          <a:off x="179511" y="1788704"/>
          <a:ext cx="8784978" cy="3291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Dataset</a:t>
                      </a:r>
                      <a:endParaRPr lang="zh-CN" altLang="en-US" sz="24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Mode</a:t>
                      </a:r>
                      <a:endParaRPr lang="zh-CN" alt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Time</a:t>
                      </a:r>
                      <a:r>
                        <a:rPr lang="en-US" altLang="zh-CN" sz="2400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Time</a:t>
                      </a:r>
                      <a:r>
                        <a:rPr lang="en-US" altLang="zh-CN" sz="2400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dirty="0" smtClean="0"/>
                        <a:t>Network attacks</a:t>
                      </a:r>
                    </a:p>
                    <a:p>
                      <a:r>
                        <a:rPr lang="en-US" altLang="zh-CN" sz="2000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Src</a:t>
                      </a:r>
                      <a:r>
                        <a:rPr lang="en-US" altLang="zh-CN" sz="2400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 smtClean="0"/>
                        <a:t>Dest</a:t>
                      </a:r>
                      <a:r>
                        <a:rPr lang="en-US" altLang="zh-CN" sz="2400" baseline="0" dirty="0" smtClean="0"/>
                        <a:t>-</a:t>
                      </a:r>
                      <a:r>
                        <a:rPr lang="en-US" altLang="zh-CN" sz="2400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/>
                        <a:t>Time</a:t>
                      </a:r>
                      <a:r>
                        <a:rPr lang="en-US" altLang="zh-CN" sz="2400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9336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Suspiciousness:</a:t>
            </a:r>
            <a:r>
              <a:rPr lang="zh-CN" altLang="en-US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Density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in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Multi-Dimensions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General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Suspicious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Metric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Dense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Blocks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Multi-Modal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Data. </a:t>
            </a:r>
            <a:r>
              <a:rPr lang="en-US" altLang="zh-CN" i="1" dirty="0" smtClean="0">
                <a:solidFill>
                  <a:schemeClr val="bg1"/>
                </a:solidFill>
              </a:rPr>
              <a:t>ICDM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2015.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矩形 10"/>
          <p:cNvSpPr/>
          <p:nvPr/>
        </p:nvSpPr>
        <p:spPr>
          <a:xfrm>
            <a:off x="1986911" y="2150934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11"/>
          <p:cNvSpPr/>
          <p:nvPr/>
        </p:nvSpPr>
        <p:spPr>
          <a:xfrm>
            <a:off x="5051273" y="2238677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12"/>
          <p:cNvSpPr/>
          <p:nvPr/>
        </p:nvSpPr>
        <p:spPr>
          <a:xfrm rot="16200000">
            <a:off x="1249091" y="2357193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0" name="矩形 13"/>
          <p:cNvSpPr/>
          <p:nvPr/>
        </p:nvSpPr>
        <p:spPr>
          <a:xfrm>
            <a:off x="2231889" y="1644562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1" name="矩形 14"/>
          <p:cNvSpPr/>
          <p:nvPr/>
        </p:nvSpPr>
        <p:spPr>
          <a:xfrm rot="16200000">
            <a:off x="4307659" y="2325898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2" name="矩形 15"/>
          <p:cNvSpPr/>
          <p:nvPr/>
        </p:nvSpPr>
        <p:spPr>
          <a:xfrm>
            <a:off x="5879269" y="1670794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3" name="矩形 16"/>
          <p:cNvSpPr/>
          <p:nvPr/>
        </p:nvSpPr>
        <p:spPr>
          <a:xfrm rot="19102004">
            <a:off x="7502393" y="2482273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14" name="矩形 17"/>
          <p:cNvSpPr/>
          <p:nvPr/>
        </p:nvSpPr>
        <p:spPr>
          <a:xfrm rot="16200000">
            <a:off x="854036" y="2369964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5" name="矩形 18"/>
          <p:cNvSpPr/>
          <p:nvPr/>
        </p:nvSpPr>
        <p:spPr>
          <a:xfrm>
            <a:off x="1691680" y="1219516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6" name="矩形 19"/>
          <p:cNvSpPr/>
          <p:nvPr/>
        </p:nvSpPr>
        <p:spPr>
          <a:xfrm>
            <a:off x="2756026" y="3404152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7" name="矩形 20"/>
          <p:cNvSpPr/>
          <p:nvPr/>
        </p:nvSpPr>
        <p:spPr>
          <a:xfrm>
            <a:off x="5321515" y="1217094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8" name="矩形 21"/>
          <p:cNvSpPr/>
          <p:nvPr/>
        </p:nvSpPr>
        <p:spPr>
          <a:xfrm rot="16200000">
            <a:off x="4176223" y="2342643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矩形 22"/>
          <p:cNvSpPr/>
          <p:nvPr/>
        </p:nvSpPr>
        <p:spPr>
          <a:xfrm rot="19243471">
            <a:off x="7885966" y="278502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20" name="矩形 23"/>
          <p:cNvSpPr/>
          <p:nvPr/>
        </p:nvSpPr>
        <p:spPr>
          <a:xfrm>
            <a:off x="5701125" y="2677789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1" name="直接连接符 25"/>
          <p:cNvCxnSpPr/>
          <p:nvPr/>
        </p:nvCxnSpPr>
        <p:spPr>
          <a:xfrm>
            <a:off x="2812174" y="2960532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879269" y="2412769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立方体 48"/>
          <p:cNvSpPr/>
          <p:nvPr/>
        </p:nvSpPr>
        <p:spPr>
          <a:xfrm>
            <a:off x="1090738" y="4051189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49"/>
          <p:cNvSpPr/>
          <p:nvPr/>
        </p:nvSpPr>
        <p:spPr>
          <a:xfrm>
            <a:off x="2305192" y="4506524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50"/>
          <p:cNvSpPr/>
          <p:nvPr/>
        </p:nvSpPr>
        <p:spPr>
          <a:xfrm>
            <a:off x="4832587" y="4001629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立方体 51"/>
          <p:cNvSpPr/>
          <p:nvPr/>
        </p:nvSpPr>
        <p:spPr>
          <a:xfrm>
            <a:off x="5979019" y="4530758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42"/>
          <p:cNvCxnSpPr/>
          <p:nvPr/>
        </p:nvCxnSpPr>
        <p:spPr>
          <a:xfrm>
            <a:off x="6194127" y="3161422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35"/>
          <p:cNvCxnSpPr/>
          <p:nvPr/>
        </p:nvCxnSpPr>
        <p:spPr>
          <a:xfrm>
            <a:off x="2509958" y="3061393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262440" y="5303684"/>
            <a:ext cx="661912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Question: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Which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is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more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suspicious?</a:t>
            </a:r>
            <a:endParaRPr lang="zh-CN" altLang="en-US" sz="2400" b="1" dirty="0" smtClean="0"/>
          </a:p>
          <a:p>
            <a:r>
              <a:rPr lang="zh-CN" altLang="en-US" sz="2400" dirty="0"/>
              <a:t> 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Before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search,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should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able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rank.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90920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Suspiciousness:</a:t>
            </a:r>
            <a:r>
              <a:rPr lang="zh-CN" altLang="en-US" sz="3200" dirty="0" smtClean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Axioms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General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Suspicious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Metric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Dense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Blocks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Multi-Modal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Data. </a:t>
            </a:r>
            <a:r>
              <a:rPr lang="en-US" altLang="zh-CN" i="1" dirty="0" smtClean="0">
                <a:solidFill>
                  <a:schemeClr val="bg1"/>
                </a:solidFill>
              </a:rPr>
              <a:t>ICDM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2015.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" y="1528064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26323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Suspiciousness: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General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Metric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&amp;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</a:rPr>
              <a:t>CrossSpot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General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Suspicious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Metric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Dense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Blocks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Multi-Modal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Data. </a:t>
            </a:r>
            <a:r>
              <a:rPr lang="en-US" altLang="zh-CN" i="1" dirty="0" smtClean="0">
                <a:solidFill>
                  <a:schemeClr val="bg1"/>
                </a:solidFill>
              </a:rPr>
              <a:t>ICDM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2015.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矩形 10"/>
          <p:cNvSpPr/>
          <p:nvPr/>
        </p:nvSpPr>
        <p:spPr>
          <a:xfrm>
            <a:off x="1986911" y="2150934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11"/>
          <p:cNvSpPr/>
          <p:nvPr/>
        </p:nvSpPr>
        <p:spPr>
          <a:xfrm>
            <a:off x="5051273" y="2238677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12"/>
          <p:cNvSpPr/>
          <p:nvPr/>
        </p:nvSpPr>
        <p:spPr>
          <a:xfrm rot="16200000">
            <a:off x="1249091" y="2357193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9" name="矩形 13"/>
          <p:cNvSpPr/>
          <p:nvPr/>
        </p:nvSpPr>
        <p:spPr>
          <a:xfrm>
            <a:off x="2231889" y="1644562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0" name="矩形 14"/>
          <p:cNvSpPr/>
          <p:nvPr/>
        </p:nvSpPr>
        <p:spPr>
          <a:xfrm rot="16200000">
            <a:off x="4307659" y="2325898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1" name="矩形 15"/>
          <p:cNvSpPr/>
          <p:nvPr/>
        </p:nvSpPr>
        <p:spPr>
          <a:xfrm>
            <a:off x="5879269" y="1670794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2" name="矩形 16"/>
          <p:cNvSpPr/>
          <p:nvPr/>
        </p:nvSpPr>
        <p:spPr>
          <a:xfrm rot="19102004">
            <a:off x="7502393" y="2482273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13" name="矩形 17"/>
          <p:cNvSpPr/>
          <p:nvPr/>
        </p:nvSpPr>
        <p:spPr>
          <a:xfrm rot="16200000">
            <a:off x="854036" y="2369964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4" name="矩形 18"/>
          <p:cNvSpPr/>
          <p:nvPr/>
        </p:nvSpPr>
        <p:spPr>
          <a:xfrm>
            <a:off x="1691680" y="1219516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5" name="矩形 19"/>
          <p:cNvSpPr/>
          <p:nvPr/>
        </p:nvSpPr>
        <p:spPr>
          <a:xfrm>
            <a:off x="2756026" y="3404152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矩形 20"/>
          <p:cNvSpPr/>
          <p:nvPr/>
        </p:nvSpPr>
        <p:spPr>
          <a:xfrm>
            <a:off x="5321515" y="1217094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7" name="矩形 21"/>
          <p:cNvSpPr/>
          <p:nvPr/>
        </p:nvSpPr>
        <p:spPr>
          <a:xfrm rot="16200000">
            <a:off x="4176223" y="2342643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8" name="矩形 22"/>
          <p:cNvSpPr/>
          <p:nvPr/>
        </p:nvSpPr>
        <p:spPr>
          <a:xfrm rot="19243471">
            <a:off x="7885966" y="278502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矩形 23"/>
          <p:cNvSpPr/>
          <p:nvPr/>
        </p:nvSpPr>
        <p:spPr>
          <a:xfrm>
            <a:off x="5701125" y="2677789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0" name="直接连接符 25"/>
          <p:cNvCxnSpPr/>
          <p:nvPr/>
        </p:nvCxnSpPr>
        <p:spPr>
          <a:xfrm>
            <a:off x="2812174" y="2960532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30"/>
          <p:cNvCxnSpPr/>
          <p:nvPr/>
        </p:nvCxnSpPr>
        <p:spPr>
          <a:xfrm>
            <a:off x="5879269" y="2412769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立方体 48"/>
          <p:cNvSpPr/>
          <p:nvPr/>
        </p:nvSpPr>
        <p:spPr>
          <a:xfrm>
            <a:off x="1090738" y="4051189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49"/>
          <p:cNvSpPr/>
          <p:nvPr/>
        </p:nvSpPr>
        <p:spPr>
          <a:xfrm>
            <a:off x="2305192" y="4506524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50"/>
          <p:cNvSpPr/>
          <p:nvPr/>
        </p:nvSpPr>
        <p:spPr>
          <a:xfrm>
            <a:off x="4832587" y="4001629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51"/>
          <p:cNvSpPr/>
          <p:nvPr/>
        </p:nvSpPr>
        <p:spPr>
          <a:xfrm>
            <a:off x="5979019" y="4530758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42"/>
          <p:cNvCxnSpPr/>
          <p:nvPr/>
        </p:nvCxnSpPr>
        <p:spPr>
          <a:xfrm>
            <a:off x="6194127" y="3161422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35"/>
          <p:cNvCxnSpPr/>
          <p:nvPr/>
        </p:nvCxnSpPr>
        <p:spPr>
          <a:xfrm>
            <a:off x="2509958" y="3061393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3153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Suspiciousness: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General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Metric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&amp;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</a:rPr>
              <a:t>CrossSpot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General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Suspicious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Metric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Dense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Blocks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Multi-Modal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Data. </a:t>
            </a:r>
            <a:r>
              <a:rPr lang="en-US" altLang="zh-CN" i="1" dirty="0" smtClean="0">
                <a:solidFill>
                  <a:schemeClr val="bg1"/>
                </a:solidFill>
              </a:rPr>
              <a:t>ICDM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2015.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矩形 10"/>
          <p:cNvSpPr/>
          <p:nvPr/>
        </p:nvSpPr>
        <p:spPr>
          <a:xfrm>
            <a:off x="1986911" y="2150934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11"/>
          <p:cNvSpPr/>
          <p:nvPr/>
        </p:nvSpPr>
        <p:spPr>
          <a:xfrm>
            <a:off x="5051273" y="2238677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12"/>
          <p:cNvSpPr/>
          <p:nvPr/>
        </p:nvSpPr>
        <p:spPr>
          <a:xfrm rot="16200000">
            <a:off x="1249091" y="2357193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9" name="矩形 13"/>
          <p:cNvSpPr/>
          <p:nvPr/>
        </p:nvSpPr>
        <p:spPr>
          <a:xfrm>
            <a:off x="2231889" y="1644562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0" name="矩形 14"/>
          <p:cNvSpPr/>
          <p:nvPr/>
        </p:nvSpPr>
        <p:spPr>
          <a:xfrm rot="16200000">
            <a:off x="4307659" y="2325898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11" name="矩形 15"/>
          <p:cNvSpPr/>
          <p:nvPr/>
        </p:nvSpPr>
        <p:spPr>
          <a:xfrm>
            <a:off x="5879269" y="1670794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12" name="矩形 16"/>
          <p:cNvSpPr/>
          <p:nvPr/>
        </p:nvSpPr>
        <p:spPr>
          <a:xfrm rot="19102004">
            <a:off x="7502393" y="2482273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13" name="矩形 17"/>
          <p:cNvSpPr/>
          <p:nvPr/>
        </p:nvSpPr>
        <p:spPr>
          <a:xfrm rot="16200000">
            <a:off x="854036" y="2369964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4" name="矩形 18"/>
          <p:cNvSpPr/>
          <p:nvPr/>
        </p:nvSpPr>
        <p:spPr>
          <a:xfrm>
            <a:off x="1691680" y="1219516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5" name="矩形 19"/>
          <p:cNvSpPr/>
          <p:nvPr/>
        </p:nvSpPr>
        <p:spPr>
          <a:xfrm>
            <a:off x="2756026" y="3404152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6" name="矩形 20"/>
          <p:cNvSpPr/>
          <p:nvPr/>
        </p:nvSpPr>
        <p:spPr>
          <a:xfrm>
            <a:off x="5321515" y="1217094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7" name="矩形 21"/>
          <p:cNvSpPr/>
          <p:nvPr/>
        </p:nvSpPr>
        <p:spPr>
          <a:xfrm rot="16200000">
            <a:off x="4176223" y="2342643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8" name="矩形 22"/>
          <p:cNvSpPr/>
          <p:nvPr/>
        </p:nvSpPr>
        <p:spPr>
          <a:xfrm rot="19243471">
            <a:off x="7885966" y="2785020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19" name="矩形 23"/>
          <p:cNvSpPr/>
          <p:nvPr/>
        </p:nvSpPr>
        <p:spPr>
          <a:xfrm>
            <a:off x="5701125" y="2677789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20" name="直接连接符 25"/>
          <p:cNvCxnSpPr/>
          <p:nvPr/>
        </p:nvCxnSpPr>
        <p:spPr>
          <a:xfrm>
            <a:off x="2812174" y="2960532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30"/>
          <p:cNvCxnSpPr/>
          <p:nvPr/>
        </p:nvCxnSpPr>
        <p:spPr>
          <a:xfrm>
            <a:off x="5879269" y="2412769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立方体 48"/>
          <p:cNvSpPr/>
          <p:nvPr/>
        </p:nvSpPr>
        <p:spPr>
          <a:xfrm>
            <a:off x="1090738" y="4051189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49"/>
          <p:cNvSpPr/>
          <p:nvPr/>
        </p:nvSpPr>
        <p:spPr>
          <a:xfrm>
            <a:off x="2305192" y="4506524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50"/>
          <p:cNvSpPr/>
          <p:nvPr/>
        </p:nvSpPr>
        <p:spPr>
          <a:xfrm>
            <a:off x="4832587" y="4001629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51"/>
          <p:cNvSpPr/>
          <p:nvPr/>
        </p:nvSpPr>
        <p:spPr>
          <a:xfrm>
            <a:off x="5979019" y="4530758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42"/>
          <p:cNvCxnSpPr/>
          <p:nvPr/>
        </p:nvCxnSpPr>
        <p:spPr>
          <a:xfrm>
            <a:off x="6194127" y="3161422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35"/>
          <p:cNvCxnSpPr/>
          <p:nvPr/>
        </p:nvCxnSpPr>
        <p:spPr>
          <a:xfrm>
            <a:off x="2509958" y="3061393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爆炸形 2 4"/>
          <p:cNvSpPr/>
          <p:nvPr/>
        </p:nvSpPr>
        <p:spPr>
          <a:xfrm>
            <a:off x="1691680" y="4825579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29" name="矩形 31"/>
          <p:cNvSpPr/>
          <p:nvPr/>
        </p:nvSpPr>
        <p:spPr>
          <a:xfrm>
            <a:off x="274277" y="5176836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0.9%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0" name="矩形 32"/>
          <p:cNvSpPr/>
          <p:nvPr/>
        </p:nvSpPr>
        <p:spPr>
          <a:xfrm>
            <a:off x="7273128" y="5148407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0.05%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595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Suspiciousness:</a:t>
            </a:r>
            <a:r>
              <a:rPr lang="zh-CN" altLang="en-US" sz="3200" dirty="0"/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General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Metric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&amp;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err="1">
                <a:solidFill>
                  <a:srgbClr val="FF0000"/>
                </a:solidFill>
              </a:rPr>
              <a:t>CrossSpot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>
                <a:solidFill>
                  <a:srgbClr val="011C9A"/>
                </a:solidFill>
              </a:rPr>
              <a:t>Negative log likelihood of block’s </a:t>
            </a:r>
            <a:r>
              <a:rPr lang="en-US" altLang="zh-CN" sz="2800" dirty="0" smtClean="0">
                <a:solidFill>
                  <a:srgbClr val="011C9A"/>
                </a:solidFill>
              </a:rPr>
              <a:t>probability</a:t>
            </a:r>
            <a:endParaRPr lang="en-US" altLang="zh-CN" sz="2800" i="1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General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Suspicious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Metric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Dense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Blocks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Multi-Modal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Data. </a:t>
            </a:r>
            <a:r>
              <a:rPr lang="en-US" altLang="zh-CN" i="1" dirty="0" smtClean="0">
                <a:solidFill>
                  <a:schemeClr val="bg1"/>
                </a:solidFill>
              </a:rPr>
              <a:t>ICDM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2015.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712" y="2925564"/>
            <a:ext cx="5534576" cy="290049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67" y="2174572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626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96" y="1919987"/>
            <a:ext cx="1667436" cy="41653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169" y="1919986"/>
            <a:ext cx="3250584" cy="41653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13737" y="1919986"/>
            <a:ext cx="168828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News</a:t>
            </a:r>
          </a:p>
          <a:p>
            <a:r>
              <a:rPr lang="en-US" altLang="zh-CN" sz="3200" i="1" dirty="0" smtClean="0"/>
              <a:t>Feed</a:t>
            </a:r>
          </a:p>
          <a:p>
            <a:r>
              <a:rPr lang="en-US" altLang="zh-CN" sz="3200" i="1" dirty="0" smtClean="0"/>
              <a:t>Ranking</a:t>
            </a:r>
            <a:endParaRPr lang="en-US" sz="3200" i="1" dirty="0"/>
          </a:p>
        </p:txBody>
      </p:sp>
      <p:sp>
        <p:nvSpPr>
          <p:cNvPr id="10" name="Rectangle 9"/>
          <p:cNvSpPr/>
          <p:nvPr/>
        </p:nvSpPr>
        <p:spPr>
          <a:xfrm>
            <a:off x="457200" y="1396766"/>
            <a:ext cx="1765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B0F0"/>
                </a:solidFill>
              </a:rPr>
              <a:t>Facebook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23297" y="1396766"/>
            <a:ext cx="12437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B0F0"/>
                </a:solidFill>
              </a:rPr>
              <a:t>Twitter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2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Suspiciousness:</a:t>
            </a:r>
            <a:r>
              <a:rPr lang="zh-CN" altLang="en-US" sz="3200" dirty="0"/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Trend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Manipulating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General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Suspicious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Metric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Dense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Blocks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Multi-Modal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Data. </a:t>
            </a:r>
            <a:r>
              <a:rPr lang="en-US" altLang="zh-CN" i="1" dirty="0" smtClean="0">
                <a:solidFill>
                  <a:schemeClr val="bg1"/>
                </a:solidFill>
              </a:rPr>
              <a:t>ICDM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2015.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0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Summary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Detecting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Unnatural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</a:rPr>
              <a:t>Suspicious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behavioral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patterns</a:t>
            </a:r>
            <a:endParaRPr lang="zh-CN" altLang="en-US" sz="2800" dirty="0" smtClean="0">
              <a:solidFill>
                <a:srgbClr val="011C9A"/>
              </a:solidFill>
            </a:endParaRPr>
          </a:p>
          <a:p>
            <a:pPr lvl="1"/>
            <a:r>
              <a:rPr lang="en-US" altLang="zh-CN" sz="2400" b="1" dirty="0" smtClean="0">
                <a:solidFill>
                  <a:srgbClr val="EBB100"/>
                </a:solidFill>
              </a:rPr>
              <a:t>Lockstep</a:t>
            </a:r>
            <a:r>
              <a:rPr lang="zh-CN" altLang="en-US" sz="2400" b="1" dirty="0" smtClean="0">
                <a:solidFill>
                  <a:srgbClr val="EBB100"/>
                </a:solidFill>
              </a:rPr>
              <a:t> </a:t>
            </a:r>
            <a:r>
              <a:rPr lang="en-US" altLang="zh-CN" sz="2400" b="1" dirty="0" smtClean="0">
                <a:solidFill>
                  <a:srgbClr val="EBB100"/>
                </a:solidFill>
              </a:rPr>
              <a:t>pattern:</a:t>
            </a:r>
            <a:r>
              <a:rPr lang="zh-CN" altLang="en-US" sz="2400" b="1" dirty="0" smtClean="0">
                <a:solidFill>
                  <a:srgbClr val="EBB1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11C9A"/>
                </a:solidFill>
              </a:rPr>
              <a:t>CopyCatch</a:t>
            </a:r>
            <a:r>
              <a:rPr lang="en-US" altLang="zh-CN" sz="2400" dirty="0" smtClean="0">
                <a:solidFill>
                  <a:srgbClr val="011C9A"/>
                </a:solidFill>
              </a:rPr>
              <a:t>,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err="1" smtClean="0">
                <a:solidFill>
                  <a:srgbClr val="011C9A"/>
                </a:solidFill>
              </a:rPr>
              <a:t>LockInfer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lvl="1"/>
            <a:r>
              <a:rPr lang="en-US" altLang="zh-CN" sz="2400" b="1" dirty="0" smtClean="0">
                <a:solidFill>
                  <a:srgbClr val="EBB100"/>
                </a:solidFill>
              </a:rPr>
              <a:t>Synchronized</a:t>
            </a:r>
            <a:r>
              <a:rPr lang="zh-CN" altLang="en-US" sz="2400" b="1" dirty="0" smtClean="0">
                <a:solidFill>
                  <a:srgbClr val="EBB100"/>
                </a:solidFill>
              </a:rPr>
              <a:t> </a:t>
            </a:r>
            <a:r>
              <a:rPr lang="en-US" altLang="zh-CN" sz="2400" b="1" dirty="0" smtClean="0">
                <a:solidFill>
                  <a:srgbClr val="EBB100"/>
                </a:solidFill>
              </a:rPr>
              <a:t>pattern:</a:t>
            </a:r>
            <a:r>
              <a:rPr lang="zh-CN" altLang="en-US" sz="2400" b="1" dirty="0" smtClean="0">
                <a:solidFill>
                  <a:srgbClr val="EBB1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11C9A"/>
                </a:solidFill>
              </a:rPr>
              <a:t>CatchSync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lvl="1"/>
            <a:r>
              <a:rPr lang="en-US" altLang="zh-CN" sz="2400" b="1" dirty="0" smtClean="0">
                <a:solidFill>
                  <a:srgbClr val="EBB100"/>
                </a:solidFill>
              </a:rPr>
              <a:t>Multi-dimensional</a:t>
            </a:r>
            <a:r>
              <a:rPr lang="zh-CN" altLang="en-US" sz="2400" b="1" dirty="0" smtClean="0">
                <a:solidFill>
                  <a:srgbClr val="EBB100"/>
                </a:solidFill>
              </a:rPr>
              <a:t> </a:t>
            </a:r>
            <a:r>
              <a:rPr lang="en-US" altLang="zh-CN" sz="2400" b="1" dirty="0" smtClean="0">
                <a:solidFill>
                  <a:srgbClr val="EBB100"/>
                </a:solidFill>
              </a:rPr>
              <a:t>suspiciousness:</a:t>
            </a:r>
            <a:r>
              <a:rPr lang="zh-CN" altLang="en-US" sz="2400" b="1" dirty="0" smtClean="0">
                <a:solidFill>
                  <a:srgbClr val="EBB100"/>
                </a:solidFill>
              </a:rPr>
              <a:t> </a:t>
            </a:r>
            <a:r>
              <a:rPr lang="en-US" altLang="zh-CN" sz="2400" dirty="0" err="1" smtClean="0">
                <a:solidFill>
                  <a:srgbClr val="011C9A"/>
                </a:solidFill>
              </a:rPr>
              <a:t>CrossSpot</a:t>
            </a:r>
            <a:endParaRPr lang="zh-CN" altLang="en-US" sz="2400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473" y="3421084"/>
            <a:ext cx="2624116" cy="2624116"/>
          </a:xfrm>
          <a:prstGeom prst="rect">
            <a:avLst/>
          </a:prstGeom>
        </p:spPr>
      </p:pic>
      <p:sp>
        <p:nvSpPr>
          <p:cNvPr id="6" name="立方体 50"/>
          <p:cNvSpPr/>
          <p:nvPr/>
        </p:nvSpPr>
        <p:spPr>
          <a:xfrm>
            <a:off x="1566472" y="491850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51"/>
          <p:cNvSpPr/>
          <p:nvPr/>
        </p:nvSpPr>
        <p:spPr>
          <a:xfrm>
            <a:off x="2712904" y="5447632"/>
            <a:ext cx="439682" cy="341748"/>
          </a:xfrm>
          <a:prstGeom prst="cube">
            <a:avLst/>
          </a:prstGeom>
          <a:blipFill>
            <a:blip r:embed="rId4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559" y="3421085"/>
            <a:ext cx="3803993" cy="136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63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AWAY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 Modeling in Social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3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8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 Modeling in Social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786" y="2271787"/>
            <a:ext cx="3366790" cy="2340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27" y="2271787"/>
            <a:ext cx="3337298" cy="2132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46122" y="4734904"/>
            <a:ext cx="46517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smtClean="0"/>
              <a:t>Social Multimedia</a:t>
            </a:r>
          </a:p>
          <a:p>
            <a:r>
              <a:rPr lang="en-US" sz="3200" i="1" dirty="0" smtClean="0"/>
              <a:t>Recommender Systems</a:t>
            </a:r>
            <a:endParaRPr lang="en-US" sz="3200" i="1" dirty="0"/>
          </a:p>
        </p:txBody>
      </p:sp>
      <p:sp>
        <p:nvSpPr>
          <p:cNvPr id="12" name="Rectangle 11"/>
          <p:cNvSpPr/>
          <p:nvPr/>
        </p:nvSpPr>
        <p:spPr>
          <a:xfrm>
            <a:off x="1812810" y="1626391"/>
            <a:ext cx="15990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YouTube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87776" y="1626391"/>
            <a:ext cx="16033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Pinterest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7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“Social recommendation …, however, it has </a:t>
            </a:r>
            <a:r>
              <a:rPr lang="en-US" sz="2400" i="1" dirty="0" smtClean="0">
                <a:solidFill>
                  <a:srgbClr val="011C9A"/>
                </a:solidFill>
              </a:rPr>
              <a:t>no commonly accepted definition</a:t>
            </a:r>
            <a:r>
              <a:rPr lang="en-US" sz="2400" dirty="0" smtClean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Tang et al. </a:t>
            </a:r>
            <a:r>
              <a:rPr lang="en-US" b="1" dirty="0" smtClean="0">
                <a:solidFill>
                  <a:schemeClr val="bg1"/>
                </a:solidFill>
              </a:rPr>
              <a:t>Social Recommendation: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b="1" dirty="0" smtClean="0">
                <a:solidFill>
                  <a:schemeClr val="bg1"/>
                </a:solidFill>
              </a:rPr>
              <a:t>eview. </a:t>
            </a:r>
            <a:r>
              <a:rPr lang="en-US" i="1" dirty="0" smtClean="0">
                <a:solidFill>
                  <a:schemeClr val="bg1"/>
                </a:solidFill>
              </a:rPr>
              <a:t>Social Network Analysis and Mining</a:t>
            </a:r>
            <a:r>
              <a:rPr lang="en-US" dirty="0" smtClean="0">
                <a:solidFill>
                  <a:schemeClr val="bg1"/>
                </a:solidFill>
              </a:rPr>
              <a:t>, 2013. Springer.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“Social recommendation …, however, it has </a:t>
            </a:r>
            <a:r>
              <a:rPr lang="en-US" sz="2400" i="1" dirty="0" smtClean="0">
                <a:solidFill>
                  <a:srgbClr val="011C9A"/>
                </a:solidFill>
              </a:rPr>
              <a:t>no commonly accepted definition</a:t>
            </a:r>
            <a:r>
              <a:rPr lang="en-US" sz="2400" dirty="0" smtClean="0"/>
              <a:t>.”</a:t>
            </a:r>
          </a:p>
          <a:p>
            <a:r>
              <a:rPr lang="en-US" sz="2400" dirty="0" smtClean="0"/>
              <a:t>“A narrow definition of social recommendation is </a:t>
            </a:r>
            <a:r>
              <a:rPr lang="en-US" sz="2400" i="1" dirty="0" smtClean="0">
                <a:solidFill>
                  <a:srgbClr val="FF0000"/>
                </a:solidFill>
              </a:rPr>
              <a:t>any recommendation with online social relations as an additional input</a:t>
            </a:r>
            <a:r>
              <a:rPr lang="en-US" sz="2400" dirty="0" smtClean="0"/>
              <a:t>, i.e., augmenting an existing recommendation engine with </a:t>
            </a:r>
            <a:r>
              <a:rPr lang="en-US" sz="2400" i="1" dirty="0" smtClean="0">
                <a:solidFill>
                  <a:srgbClr val="FF0000"/>
                </a:solidFill>
              </a:rPr>
              <a:t>additional social signals</a:t>
            </a:r>
            <a:r>
              <a:rPr lang="en-US" sz="2400" dirty="0" smtClean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29" y="4684265"/>
            <a:ext cx="2187685" cy="123057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Tang et al. </a:t>
            </a:r>
            <a:r>
              <a:rPr lang="en-US" b="1" dirty="0" smtClean="0">
                <a:solidFill>
                  <a:schemeClr val="bg1"/>
                </a:solidFill>
              </a:rPr>
              <a:t>Social Recommendation: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b="1" dirty="0" smtClean="0">
                <a:solidFill>
                  <a:schemeClr val="bg1"/>
                </a:solidFill>
              </a:rPr>
              <a:t>eview. </a:t>
            </a:r>
            <a:r>
              <a:rPr lang="en-US" i="1" dirty="0" smtClean="0">
                <a:solidFill>
                  <a:schemeClr val="bg1"/>
                </a:solidFill>
              </a:rPr>
              <a:t>Social Network Analysis and Mining</a:t>
            </a:r>
            <a:r>
              <a:rPr lang="en-US" dirty="0" smtClean="0">
                <a:solidFill>
                  <a:schemeClr val="bg1"/>
                </a:solidFill>
              </a:rPr>
              <a:t>, 2013. Springer.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1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“Social recommendation …, however, it has </a:t>
            </a:r>
            <a:r>
              <a:rPr lang="en-US" sz="2400" i="1" dirty="0" smtClean="0">
                <a:solidFill>
                  <a:srgbClr val="011C9A"/>
                </a:solidFill>
              </a:rPr>
              <a:t>no commonly accepted definition</a:t>
            </a:r>
            <a:r>
              <a:rPr lang="en-US" sz="2400" dirty="0" smtClean="0"/>
              <a:t>.”</a:t>
            </a:r>
          </a:p>
          <a:p>
            <a:r>
              <a:rPr lang="en-US" sz="2400" dirty="0" smtClean="0"/>
              <a:t>“A narrow definition of social recommendation is </a:t>
            </a:r>
            <a:r>
              <a:rPr lang="en-US" sz="2400" i="1" dirty="0" smtClean="0">
                <a:solidFill>
                  <a:srgbClr val="FF0000"/>
                </a:solidFill>
              </a:rPr>
              <a:t>any recommendation with online social relations as an additional input</a:t>
            </a:r>
            <a:r>
              <a:rPr lang="en-US" sz="2400" dirty="0" smtClean="0"/>
              <a:t>, i.e., augmenting an existing recommendation engine with </a:t>
            </a:r>
            <a:r>
              <a:rPr lang="en-US" sz="2400" i="1" dirty="0" smtClean="0">
                <a:solidFill>
                  <a:srgbClr val="FF0000"/>
                </a:solidFill>
              </a:rPr>
              <a:t>additional social signals</a:t>
            </a:r>
            <a:r>
              <a:rPr lang="en-US" sz="2400" dirty="0" smtClean="0"/>
              <a:t>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29" y="4684265"/>
            <a:ext cx="2187685" cy="12305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778250"/>
            <a:ext cx="6037729" cy="2136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Char char="v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85000"/>
              <a:buFont typeface="Wingdings" charset="2"/>
              <a:buChar char="v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90000"/>
              <a:buFont typeface="Wingdings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Font typeface="Wingdings" charset="2"/>
              <a:buChar char="v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rgbClr val="011C9A"/>
              </a:buClr>
              <a:buSzPct val="100000"/>
              <a:buFont typeface="Wingdings" charset="2"/>
              <a:buChar char="v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“</a:t>
            </a:r>
            <a:r>
              <a:rPr lang="en-US" sz="2400" dirty="0" smtClean="0">
                <a:solidFill>
                  <a:srgbClr val="011C9A"/>
                </a:solidFill>
              </a:rPr>
              <a:t>Users’ preferences are likely to be similar to or influenced by their connected friends</a:t>
            </a:r>
            <a:r>
              <a:rPr lang="en-US" sz="2400" dirty="0" smtClean="0"/>
              <a:t>. …, social recommendation </a:t>
            </a:r>
            <a:r>
              <a:rPr lang="en-US" sz="2400" i="1" dirty="0" smtClean="0">
                <a:solidFill>
                  <a:srgbClr val="FF0000"/>
                </a:solidFill>
              </a:rPr>
              <a:t>leverages user correlations implied social relations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to improve the performance of recommendation.”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Tang et al. </a:t>
            </a:r>
            <a:r>
              <a:rPr lang="en-US" b="1" dirty="0" smtClean="0">
                <a:solidFill>
                  <a:schemeClr val="bg1"/>
                </a:solidFill>
              </a:rPr>
              <a:t>Social Recommendation: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b="1" dirty="0" smtClean="0">
                <a:solidFill>
                  <a:schemeClr val="bg1"/>
                </a:solidFill>
              </a:rPr>
              <a:t>eview. </a:t>
            </a:r>
            <a:r>
              <a:rPr lang="en-US" i="1" dirty="0" smtClean="0">
                <a:solidFill>
                  <a:schemeClr val="bg1"/>
                </a:solidFill>
              </a:rPr>
              <a:t>Social Network Analysis and Mining</a:t>
            </a:r>
            <a:r>
              <a:rPr lang="en-US" dirty="0" smtClean="0">
                <a:solidFill>
                  <a:schemeClr val="bg1"/>
                </a:solidFill>
              </a:rPr>
              <a:t>, 2013. Springer.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Assumed that users are independent and identically distributed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Tang et al. </a:t>
            </a:r>
            <a:r>
              <a:rPr lang="en-US" b="1" dirty="0" smtClean="0">
                <a:solidFill>
                  <a:schemeClr val="bg1"/>
                </a:solidFill>
              </a:rPr>
              <a:t>Social Recommendation: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b="1" dirty="0" smtClean="0">
                <a:solidFill>
                  <a:schemeClr val="bg1"/>
                </a:solidFill>
              </a:rPr>
              <a:t>eview. </a:t>
            </a:r>
            <a:r>
              <a:rPr lang="en-US" i="1" dirty="0" smtClean="0">
                <a:solidFill>
                  <a:schemeClr val="bg1"/>
                </a:solidFill>
              </a:rPr>
              <a:t>Social Network Analysis and Mining</a:t>
            </a:r>
            <a:r>
              <a:rPr lang="en-US" dirty="0" smtClean="0">
                <a:solidFill>
                  <a:schemeClr val="bg1"/>
                </a:solidFill>
              </a:rPr>
              <a:t>, 2013. Springer.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26" y="2924437"/>
            <a:ext cx="3993365" cy="2702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16" y="2924437"/>
            <a:ext cx="3442447" cy="269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48" y="1424686"/>
            <a:ext cx="1820731" cy="1578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52" y="1524700"/>
            <a:ext cx="2206699" cy="13387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7048" y="3213691"/>
            <a:ext cx="753035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National Natural Science Foundation of China,</a:t>
            </a:r>
          </a:p>
          <a:p>
            <a:r>
              <a:rPr lang="en-US" dirty="0"/>
              <a:t>	</a:t>
            </a:r>
            <a:r>
              <a:rPr lang="en-US" dirty="0" smtClean="0"/>
              <a:t>No. 61370022, No. 61210008, No. 61303075</a:t>
            </a:r>
          </a:p>
          <a:p>
            <a:r>
              <a:rPr lang="en-US" b="1" dirty="0" smtClean="0"/>
              <a:t>International Science &amp; Technology Cooperation Program of China,</a:t>
            </a:r>
          </a:p>
          <a:p>
            <a:r>
              <a:rPr lang="en-US" dirty="0"/>
              <a:t>	</a:t>
            </a:r>
            <a:r>
              <a:rPr lang="en-US" dirty="0" smtClean="0"/>
              <a:t>No. 2013DFG12870</a:t>
            </a:r>
          </a:p>
          <a:p>
            <a:r>
              <a:rPr lang="en-US" b="1" dirty="0" smtClean="0"/>
              <a:t>National Program on Key Basic Research Project,</a:t>
            </a:r>
          </a:p>
          <a:p>
            <a:r>
              <a:rPr lang="en-US" dirty="0"/>
              <a:t>	</a:t>
            </a:r>
            <a:r>
              <a:rPr lang="en-US" dirty="0" smtClean="0"/>
              <a:t>No. 2011CB302206, No. 2015CB352300</a:t>
            </a:r>
          </a:p>
          <a:p>
            <a:r>
              <a:rPr lang="en-US" b="1" dirty="0" err="1" smtClean="0"/>
              <a:t>NExT</a:t>
            </a:r>
            <a:r>
              <a:rPr lang="en-US" b="1" dirty="0" smtClean="0"/>
              <a:t> Research Center funded by MDA, Singapore,</a:t>
            </a:r>
          </a:p>
          <a:p>
            <a:r>
              <a:rPr lang="en-US" dirty="0"/>
              <a:t>	</a:t>
            </a:r>
            <a:r>
              <a:rPr lang="en-US" dirty="0" smtClean="0"/>
              <a:t>WBS:R-252-300-001-490</a:t>
            </a:r>
          </a:p>
          <a:p>
            <a:r>
              <a:rPr lang="en-US" b="1" dirty="0" smtClean="0"/>
              <a:t>Tsinghua-</a:t>
            </a:r>
            <a:r>
              <a:rPr lang="en-US" b="1" dirty="0" err="1" smtClean="0"/>
              <a:t>Tencent</a:t>
            </a:r>
            <a:r>
              <a:rPr lang="en-US" b="1" dirty="0" smtClean="0"/>
              <a:t> Joint Laboratory 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824" y="1774946"/>
            <a:ext cx="3628976" cy="79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12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11C9A"/>
                </a:solidFill>
              </a:rPr>
              <a:t>Content-based</a:t>
            </a:r>
            <a:r>
              <a:rPr lang="en-US" dirty="0" smtClean="0"/>
              <a:t> recommender (e.g., TFIDF)</a:t>
            </a:r>
          </a:p>
          <a:p>
            <a:pPr lvl="1"/>
            <a:r>
              <a:rPr lang="en-US" dirty="0" smtClean="0"/>
              <a:t>For textual information (e.g., news, documents)</a:t>
            </a:r>
          </a:p>
          <a:p>
            <a:pPr lvl="1"/>
            <a:r>
              <a:rPr lang="en-US" i="1" dirty="0" smtClean="0"/>
              <a:t>Limitation: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limited content analysis, over-specializatio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endParaRPr lang="en-US" dirty="0" smtClean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Tang et al. </a:t>
            </a:r>
            <a:r>
              <a:rPr lang="en-US" b="1" dirty="0" smtClean="0">
                <a:solidFill>
                  <a:schemeClr val="bg1"/>
                </a:solidFill>
              </a:rPr>
              <a:t>Social Recommendation: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b="1" dirty="0" smtClean="0">
                <a:solidFill>
                  <a:schemeClr val="bg1"/>
                </a:solidFill>
              </a:rPr>
              <a:t>eview. </a:t>
            </a:r>
            <a:r>
              <a:rPr lang="en-US" i="1" dirty="0" smtClean="0">
                <a:solidFill>
                  <a:schemeClr val="bg1"/>
                </a:solidFill>
              </a:rPr>
              <a:t>Social Network Analysis and Mining</a:t>
            </a:r>
            <a:r>
              <a:rPr lang="en-US" dirty="0" smtClean="0">
                <a:solidFill>
                  <a:schemeClr val="bg1"/>
                </a:solidFill>
              </a:rPr>
              <a:t>, 2013. Springer.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68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Traditional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011C9A"/>
                </a:solidFill>
              </a:rPr>
              <a:t>Content-based</a:t>
            </a:r>
            <a:r>
              <a:rPr lang="en-US" dirty="0" smtClean="0"/>
              <a:t> recommender (e.g., TFIDF)</a:t>
            </a:r>
          </a:p>
          <a:p>
            <a:pPr lvl="1"/>
            <a:r>
              <a:rPr lang="en-US" dirty="0" smtClean="0"/>
              <a:t>For textual information (e.g., news, documents)</a:t>
            </a:r>
          </a:p>
          <a:p>
            <a:pPr lvl="1"/>
            <a:r>
              <a:rPr lang="en-US" i="1" dirty="0" smtClean="0"/>
              <a:t>Limitation: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limited content analysis, over-specialization</a:t>
            </a:r>
          </a:p>
          <a:p>
            <a:r>
              <a:rPr lang="en-US" dirty="0" smtClean="0">
                <a:solidFill>
                  <a:srgbClr val="011C9A"/>
                </a:solidFill>
              </a:rPr>
              <a:t>Collaborative filtering </a:t>
            </a:r>
            <a:r>
              <a:rPr lang="en-US" dirty="0" smtClean="0"/>
              <a:t>based recommender</a:t>
            </a:r>
          </a:p>
          <a:p>
            <a:pPr lvl="1"/>
            <a:r>
              <a:rPr lang="en-US" dirty="0" smtClean="0"/>
              <a:t>Memory-based CF (e.g., PCC, similarity)</a:t>
            </a:r>
          </a:p>
          <a:p>
            <a:pPr lvl="1"/>
            <a:r>
              <a:rPr lang="en-US" dirty="0" smtClean="0"/>
              <a:t>Model-based CF (e.g., factorization based)</a:t>
            </a:r>
          </a:p>
          <a:p>
            <a:pPr lvl="1"/>
            <a:r>
              <a:rPr lang="en-US" i="1" dirty="0" smtClean="0"/>
              <a:t>Limitation: </a:t>
            </a:r>
            <a:r>
              <a:rPr lang="en-US" dirty="0" smtClean="0">
                <a:solidFill>
                  <a:srgbClr val="FF0000"/>
                </a:solidFill>
              </a:rPr>
              <a:t>data </a:t>
            </a:r>
            <a:r>
              <a:rPr lang="en-US" dirty="0" err="1" smtClean="0">
                <a:solidFill>
                  <a:srgbClr val="FF0000"/>
                </a:solidFill>
              </a:rPr>
              <a:t>sparsity</a:t>
            </a:r>
            <a:r>
              <a:rPr lang="en-US" dirty="0" smtClean="0">
                <a:solidFill>
                  <a:srgbClr val="FF0000"/>
                </a:solidFill>
              </a:rPr>
              <a:t>, cold-start problem</a:t>
            </a:r>
          </a:p>
          <a:p>
            <a:r>
              <a:rPr lang="en-US" dirty="0" smtClean="0">
                <a:solidFill>
                  <a:srgbClr val="011C9A"/>
                </a:solidFill>
              </a:rPr>
              <a:t>Hybrid</a:t>
            </a:r>
            <a:r>
              <a:rPr lang="en-US" dirty="0" smtClean="0"/>
              <a:t> recommender 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Tang et al. </a:t>
            </a:r>
            <a:r>
              <a:rPr lang="en-US" b="1" dirty="0" smtClean="0">
                <a:solidFill>
                  <a:schemeClr val="bg1"/>
                </a:solidFill>
              </a:rPr>
              <a:t>Social Recommendation: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b="1" dirty="0" smtClean="0">
                <a:solidFill>
                  <a:schemeClr val="bg1"/>
                </a:solidFill>
              </a:rPr>
              <a:t>eview. </a:t>
            </a:r>
            <a:r>
              <a:rPr lang="en-US" i="1" dirty="0" smtClean="0">
                <a:solidFill>
                  <a:schemeClr val="bg1"/>
                </a:solidFill>
              </a:rPr>
              <a:t>Social Network Analysis and Mining</a:t>
            </a:r>
            <a:r>
              <a:rPr lang="en-US" dirty="0" smtClean="0">
                <a:solidFill>
                  <a:schemeClr val="bg1"/>
                </a:solidFill>
              </a:rPr>
              <a:t>, 2013. Springer.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40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 Factorization based CF (MF)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Low-rank MF on the user-item rating </a:t>
            </a:r>
            <a:r>
              <a:rPr lang="en-US" sz="2800" dirty="0"/>
              <a:t>matrix </a:t>
            </a:r>
            <a:r>
              <a:rPr lang="en-US" sz="2800" b="1" i="1" dirty="0" smtClean="0"/>
              <a:t>R</a:t>
            </a:r>
            <a:endParaRPr lang="en-US" sz="2800" dirty="0" smtClean="0"/>
          </a:p>
          <a:p>
            <a:r>
              <a:rPr lang="en-US" sz="2800" dirty="0" smtClean="0"/>
              <a:t>User preference vector </a:t>
            </a:r>
            <a:r>
              <a:rPr lang="en-US" sz="2800" b="1" i="1" dirty="0" smtClean="0"/>
              <a:t>U</a:t>
            </a:r>
          </a:p>
          <a:p>
            <a:r>
              <a:rPr lang="en-US" sz="2800" dirty="0" smtClean="0"/>
              <a:t>Item characteristic vector </a:t>
            </a:r>
            <a:r>
              <a:rPr lang="en-US" sz="2800" b="1" i="1" dirty="0" smtClean="0"/>
              <a:t>V</a:t>
            </a:r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Koren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F</a:t>
            </a:r>
            <a:r>
              <a:rPr lang="en-US" b="1" dirty="0" err="1" smtClean="0">
                <a:solidFill>
                  <a:schemeClr val="bg1"/>
                </a:solidFill>
              </a:rPr>
              <a:t>actorizatoin</a:t>
            </a:r>
            <a:r>
              <a:rPr lang="en-US" b="1" dirty="0" smtClean="0">
                <a:solidFill>
                  <a:schemeClr val="bg1"/>
                </a:solidFill>
              </a:rPr>
              <a:t> Meets the Neighborhood: A Multifaceted Collaborative Filtering Model. </a:t>
            </a:r>
            <a:r>
              <a:rPr lang="en-US" i="1" dirty="0" smtClean="0">
                <a:solidFill>
                  <a:schemeClr val="bg1"/>
                </a:solidFill>
              </a:rPr>
              <a:t>KDD, </a:t>
            </a:r>
            <a:r>
              <a:rPr lang="en-US" b="1" dirty="0" smtClean="0">
                <a:solidFill>
                  <a:schemeClr val="bg1"/>
                </a:solidFill>
              </a:rPr>
              <a:t>2008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43" y="3777955"/>
            <a:ext cx="2883600" cy="22586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964067" y="3186531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R</a:t>
            </a:r>
            <a:endParaRPr lang="en-US" sz="2800" b="1" i="1" dirty="0"/>
          </a:p>
        </p:txBody>
      </p:sp>
      <p:sp>
        <p:nvSpPr>
          <p:cNvPr id="6" name="Rectangle 5"/>
          <p:cNvSpPr/>
          <p:nvPr/>
        </p:nvSpPr>
        <p:spPr>
          <a:xfrm>
            <a:off x="4975412" y="3786507"/>
            <a:ext cx="739588" cy="21993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16200000">
            <a:off x="6817659" y="3056630"/>
            <a:ext cx="739588" cy="219934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03357" y="3195082"/>
            <a:ext cx="4443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smtClean="0"/>
              <a:t>U</a:t>
            </a:r>
            <a:endParaRPr lang="en-US" sz="2800" b="1" i="1" dirty="0"/>
          </a:p>
        </p:txBody>
      </p:sp>
      <p:sp>
        <p:nvSpPr>
          <p:cNvPr id="13" name="Rectangle 12"/>
          <p:cNvSpPr/>
          <p:nvPr/>
        </p:nvSpPr>
        <p:spPr>
          <a:xfrm>
            <a:off x="6895078" y="3195082"/>
            <a:ext cx="5693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V</a:t>
            </a:r>
            <a:r>
              <a:rPr lang="en-US" sz="2800" baseline="30000" dirty="0" smtClean="0"/>
              <a:t>T</a:t>
            </a:r>
            <a:endParaRPr lang="en-US" sz="2800" baseline="30000" dirty="0"/>
          </a:p>
        </p:txBody>
      </p:sp>
      <p:sp>
        <p:nvSpPr>
          <p:cNvPr id="15" name="Right Arrow 14"/>
          <p:cNvSpPr/>
          <p:nvPr/>
        </p:nvSpPr>
        <p:spPr>
          <a:xfrm>
            <a:off x="3810613" y="4283779"/>
            <a:ext cx="978408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31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Matrix Factorization based CF (MF)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Low-rank MF on the user-item rating matrix </a:t>
            </a:r>
            <a:r>
              <a:rPr lang="en-US" sz="2800" b="1" i="1" dirty="0"/>
              <a:t>R</a:t>
            </a:r>
            <a:endParaRPr lang="en-US" sz="2800" dirty="0"/>
          </a:p>
          <a:p>
            <a:r>
              <a:rPr lang="en-US" sz="2800" dirty="0"/>
              <a:t>User preference vector </a:t>
            </a:r>
            <a:r>
              <a:rPr lang="en-US" sz="2800" b="1" i="1" dirty="0"/>
              <a:t>U</a:t>
            </a:r>
          </a:p>
          <a:p>
            <a:r>
              <a:rPr lang="en-US" sz="2800" dirty="0"/>
              <a:t>Item characteristic vector </a:t>
            </a:r>
            <a:r>
              <a:rPr lang="en-US" sz="2800" b="1" i="1" dirty="0" smtClean="0"/>
              <a:t>V</a:t>
            </a:r>
          </a:p>
          <a:p>
            <a:r>
              <a:rPr lang="en-US" sz="2800" dirty="0" smtClean="0"/>
              <a:t>Observed weight matrix</a:t>
            </a:r>
            <a:r>
              <a:rPr lang="en-US" sz="2800" dirty="0"/>
              <a:t> </a:t>
            </a:r>
            <a:r>
              <a:rPr lang="en-US" sz="2800" b="1" i="1" dirty="0" smtClean="0"/>
              <a:t>W</a:t>
            </a:r>
          </a:p>
          <a:p>
            <a:endParaRPr lang="en-US" sz="2800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Koren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F</a:t>
            </a:r>
            <a:r>
              <a:rPr lang="en-US" b="1" dirty="0" err="1" smtClean="0">
                <a:solidFill>
                  <a:schemeClr val="bg1"/>
                </a:solidFill>
              </a:rPr>
              <a:t>actorizatoin</a:t>
            </a:r>
            <a:r>
              <a:rPr lang="en-US" b="1" dirty="0" smtClean="0">
                <a:solidFill>
                  <a:schemeClr val="bg1"/>
                </a:solidFill>
              </a:rPr>
              <a:t> Meets the Neighborhood: A Multifaceted Collaborative Filtering Model. </a:t>
            </a:r>
            <a:r>
              <a:rPr lang="en-US" i="1" dirty="0" smtClean="0">
                <a:solidFill>
                  <a:schemeClr val="bg1"/>
                </a:solidFill>
              </a:rPr>
              <a:t>KDD, </a:t>
            </a:r>
            <a:r>
              <a:rPr lang="en-US" b="1" dirty="0" smtClean="0">
                <a:solidFill>
                  <a:schemeClr val="bg1"/>
                </a:solidFill>
              </a:rPr>
              <a:t>2008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600256"/>
            <a:ext cx="7802607" cy="119529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05856" y="4788035"/>
            <a:ext cx="45656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a</a:t>
            </a:r>
            <a:r>
              <a:rPr lang="en-US" sz="2800" dirty="0" smtClean="0"/>
              <a:t>void </a:t>
            </a:r>
            <a:r>
              <a:rPr lang="en-US" sz="2800" dirty="0" smtClean="0">
                <a:solidFill>
                  <a:srgbClr val="FF0000"/>
                </a:solidFill>
              </a:rPr>
              <a:t>over-fitting</a:t>
            </a:r>
            <a:r>
              <a:rPr lang="en-US" sz="2800" dirty="0" smtClean="0"/>
              <a:t>,</a:t>
            </a:r>
            <a:endParaRPr lang="zh-CN" altLang="en-US" sz="2800" dirty="0" smtClean="0"/>
          </a:p>
          <a:p>
            <a:r>
              <a:rPr lang="en-US" sz="2800" dirty="0" smtClean="0"/>
              <a:t>controlled by the </a:t>
            </a:r>
            <a:r>
              <a:rPr lang="en-US" sz="2800" dirty="0" smtClean="0">
                <a:solidFill>
                  <a:srgbClr val="011C9A"/>
                </a:solidFill>
              </a:rPr>
              <a:t>parameter</a:t>
            </a:r>
            <a:endParaRPr lang="en-US" sz="2800" dirty="0">
              <a:solidFill>
                <a:srgbClr val="011C9A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93975" y="3859305"/>
            <a:ext cx="2689275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182905" y="3859305"/>
            <a:ext cx="708214" cy="672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3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04" y="1472319"/>
            <a:ext cx="2708212" cy="20917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Tang et al. </a:t>
            </a:r>
            <a:r>
              <a:rPr lang="en-US" b="1" dirty="0" smtClean="0">
                <a:solidFill>
                  <a:schemeClr val="bg1"/>
                </a:solidFill>
              </a:rPr>
              <a:t>Social Recommendation: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b="1" dirty="0" smtClean="0">
                <a:solidFill>
                  <a:schemeClr val="bg1"/>
                </a:solidFill>
              </a:rPr>
              <a:t>eview. </a:t>
            </a:r>
            <a:r>
              <a:rPr lang="en-US" i="1" dirty="0" smtClean="0">
                <a:solidFill>
                  <a:schemeClr val="bg1"/>
                </a:solidFill>
              </a:rPr>
              <a:t>Social Network Analysis and Mining</a:t>
            </a:r>
            <a:r>
              <a:rPr lang="en-US" dirty="0" smtClean="0">
                <a:solidFill>
                  <a:schemeClr val="bg1"/>
                </a:solidFill>
              </a:rPr>
              <a:t>, 2013. Springer.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2" y="2157049"/>
            <a:ext cx="4495010" cy="30423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595" y="3855683"/>
            <a:ext cx="2705921" cy="211952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42304" y="1426064"/>
            <a:ext cx="2708212" cy="21742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5157917" y="2427472"/>
            <a:ext cx="249665" cy="2345626"/>
          </a:xfrm>
          <a:prstGeom prst="leftBrace">
            <a:avLst/>
          </a:prstGeom>
          <a:ln w="1905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117868" y="1424686"/>
            <a:ext cx="26244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Social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relations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026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68" y="2349777"/>
            <a:ext cx="2551754" cy="25067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TidalTrust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Golbeck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Personalizing </a:t>
            </a:r>
            <a:r>
              <a:rPr lang="en-US" b="1" dirty="0">
                <a:solidFill>
                  <a:schemeClr val="bg1"/>
                </a:solidFill>
              </a:rPr>
              <a:t>applications through integration of inferred trust values in semantic web-based social networks. </a:t>
            </a:r>
            <a:r>
              <a:rPr lang="en-US" i="1" dirty="0" smtClean="0">
                <a:solidFill>
                  <a:schemeClr val="bg1"/>
                </a:solidFill>
              </a:rPr>
              <a:t>Semantic </a:t>
            </a:r>
            <a:r>
              <a:rPr lang="en-US" i="1" dirty="0">
                <a:solidFill>
                  <a:schemeClr val="bg1"/>
                </a:solidFill>
              </a:rPr>
              <a:t>Network Analysis </a:t>
            </a:r>
            <a:r>
              <a:rPr lang="en-US" i="1" dirty="0" smtClean="0">
                <a:solidFill>
                  <a:schemeClr val="bg1"/>
                </a:solidFill>
              </a:rPr>
              <a:t>Workshop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2005.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50267" y="4119790"/>
            <a:ext cx="26821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rating</a:t>
            </a:r>
            <a:endParaRPr lang="zh-CN" altLang="en-US" sz="2800" dirty="0" smtClean="0"/>
          </a:p>
          <a:p>
            <a:r>
              <a:rPr lang="en-US" altLang="zh-CN" sz="2800" dirty="0" smtClean="0"/>
              <a:t>(user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s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item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m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5932922" y="1821455"/>
            <a:ext cx="258275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r</a:t>
            </a:r>
            <a:r>
              <a:rPr lang="en-US" altLang="zh-CN" sz="2800" smtClean="0"/>
              <a:t>ating</a:t>
            </a:r>
            <a:endParaRPr lang="zh-CN" altLang="en-US" sz="2800" dirty="0" smtClean="0"/>
          </a:p>
          <a:p>
            <a:r>
              <a:rPr lang="en-US" altLang="zh-CN" sz="2800" dirty="0" smtClean="0"/>
              <a:t>(user</a:t>
            </a:r>
            <a:r>
              <a:rPr lang="zh-CN" altLang="en-US" sz="2800" dirty="0" smtClean="0"/>
              <a:t> </a:t>
            </a:r>
            <a:r>
              <a:rPr lang="en-US" altLang="zh-CN" sz="2800" i="1" dirty="0" err="1" smtClean="0"/>
              <a:t>i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item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m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5038165" y="4785846"/>
            <a:ext cx="40030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t</a:t>
            </a:r>
            <a:r>
              <a:rPr lang="en-US" altLang="zh-CN" sz="2800" dirty="0" smtClean="0"/>
              <a:t>rust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relation</a:t>
            </a:r>
            <a:endParaRPr lang="zh-CN" altLang="en-US" sz="2800" dirty="0" smtClean="0"/>
          </a:p>
          <a:p>
            <a:r>
              <a:rPr lang="en-US" altLang="zh-CN" sz="2800" dirty="0" smtClean="0"/>
              <a:t>(user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s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i="1" dirty="0" err="1" smtClean="0"/>
              <a:t>i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514321" y="3769209"/>
            <a:ext cx="497820" cy="5820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217181" y="2453565"/>
            <a:ext cx="715741" cy="3549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038165" y="4351277"/>
            <a:ext cx="512685" cy="5420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766872" y="3117954"/>
            <a:ext cx="804693" cy="17754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92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Massa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et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al.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Trust-aware </a:t>
            </a:r>
            <a:r>
              <a:rPr lang="en-US" sz="2000" b="1" dirty="0">
                <a:solidFill>
                  <a:schemeClr val="bg1"/>
                </a:solidFill>
              </a:rPr>
              <a:t>recommender </a:t>
            </a:r>
            <a:r>
              <a:rPr lang="en-US" sz="2000" b="1" dirty="0" smtClean="0">
                <a:solidFill>
                  <a:schemeClr val="bg1"/>
                </a:solidFill>
              </a:rPr>
              <a:t>systems. </a:t>
            </a:r>
            <a:r>
              <a:rPr lang="en-US" altLang="zh-CN" sz="2000" i="1" dirty="0" err="1" smtClean="0">
                <a:solidFill>
                  <a:schemeClr val="bg1"/>
                </a:solidFill>
              </a:rPr>
              <a:t>RecSys</a:t>
            </a:r>
            <a:r>
              <a:rPr lang="en-US" altLang="zh-CN" sz="2000" dirty="0" smtClean="0">
                <a:solidFill>
                  <a:schemeClr val="bg1"/>
                </a:solidFill>
              </a:rPr>
              <a:t>,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2007.</a:t>
            </a:r>
            <a:endParaRPr lang="zh-CN" altLang="en-US" sz="2000" dirty="0" smtClean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MoleTrust</a:t>
            </a:r>
            <a:endParaRPr lang="en-US" dirty="0">
              <a:solidFill>
                <a:srgbClr val="011C9A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53" y="3232696"/>
            <a:ext cx="5526741" cy="119847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93067" y="4431174"/>
            <a:ext cx="26661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p</a:t>
            </a:r>
            <a:r>
              <a:rPr lang="en-US" altLang="zh-CN" sz="2800" dirty="0" smtClean="0"/>
              <a:t>redicted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rating</a:t>
            </a:r>
            <a:endParaRPr lang="zh-CN" altLang="en-US" sz="2800" dirty="0" smtClean="0"/>
          </a:p>
          <a:p>
            <a:r>
              <a:rPr lang="en-US" altLang="zh-CN" sz="2800" dirty="0" smtClean="0"/>
              <a:t>(user</a:t>
            </a:r>
            <a:r>
              <a:rPr lang="zh-CN" altLang="en-US" sz="2800" dirty="0" smtClean="0"/>
              <a:t> </a:t>
            </a:r>
            <a:r>
              <a:rPr lang="en-US" altLang="zh-CN" sz="2800" i="1" dirty="0"/>
              <a:t>a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item</a:t>
            </a:r>
            <a:r>
              <a:rPr lang="zh-CN" altLang="en-US" sz="2800" dirty="0" smtClean="0"/>
              <a:t> </a:t>
            </a:r>
            <a:r>
              <a:rPr lang="en-US" altLang="zh-CN" sz="2800" i="1" dirty="0" err="1" smtClean="0"/>
              <a:t>i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99447" y="4080593"/>
            <a:ext cx="255494" cy="3505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311652" y="2313330"/>
            <a:ext cx="24865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average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rating</a:t>
            </a:r>
            <a:endParaRPr lang="zh-CN" altLang="en-US" sz="2800" dirty="0" smtClean="0"/>
          </a:p>
          <a:p>
            <a:r>
              <a:rPr lang="en-US" altLang="zh-CN" sz="2800" dirty="0" smtClean="0"/>
              <a:t>(user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a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931459" y="3001209"/>
            <a:ext cx="461935" cy="5646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922042" y="4788368"/>
            <a:ext cx="400301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t</a:t>
            </a:r>
            <a:r>
              <a:rPr lang="en-US" altLang="zh-CN" sz="2800" dirty="0" smtClean="0"/>
              <a:t>rust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relation</a:t>
            </a:r>
            <a:endParaRPr lang="zh-CN" altLang="en-US" sz="2800" dirty="0" smtClean="0"/>
          </a:p>
          <a:p>
            <a:r>
              <a:rPr lang="en-US" altLang="zh-CN" sz="2800" dirty="0" smtClean="0"/>
              <a:t>(user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a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u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741894" y="3778250"/>
            <a:ext cx="0" cy="10719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741894" y="4338921"/>
            <a:ext cx="389965" cy="511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22753" y="1880886"/>
            <a:ext cx="24833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rating</a:t>
            </a:r>
            <a:endParaRPr lang="zh-CN" altLang="en-US" sz="2800" dirty="0" smtClean="0"/>
          </a:p>
          <a:p>
            <a:r>
              <a:rPr lang="en-US" altLang="zh-CN" sz="2800" dirty="0" smtClean="0"/>
              <a:t>(user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u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item</a:t>
            </a:r>
            <a:r>
              <a:rPr lang="zh-CN" altLang="en-US" sz="2800" dirty="0" smtClean="0"/>
              <a:t> </a:t>
            </a:r>
            <a:r>
              <a:rPr lang="en-US" altLang="zh-CN" sz="2800" i="1" dirty="0" err="1" smtClean="0"/>
              <a:t>i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741894" y="2824143"/>
            <a:ext cx="492057" cy="5715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428822" y="1880885"/>
            <a:ext cx="248657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average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rating</a:t>
            </a:r>
            <a:endParaRPr lang="zh-CN" altLang="en-US" sz="2800" dirty="0" smtClean="0"/>
          </a:p>
          <a:p>
            <a:r>
              <a:rPr lang="en-US" altLang="zh-CN" sz="2800" dirty="0" smtClean="0"/>
              <a:t>(user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u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7214347" y="2834992"/>
            <a:ext cx="162440" cy="49249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76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TrustWalker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Jamali</a:t>
            </a:r>
            <a:r>
              <a:rPr lang="en-US" dirty="0" smtClean="0">
                <a:solidFill>
                  <a:schemeClr val="bg1"/>
                </a:solidFill>
              </a:rPr>
              <a:t> et al. </a:t>
            </a:r>
            <a:r>
              <a:rPr lang="en-US" altLang="zh-CN" b="1" dirty="0" err="1">
                <a:solidFill>
                  <a:schemeClr val="bg1"/>
                </a:solidFill>
              </a:rPr>
              <a:t>T</a:t>
            </a:r>
            <a:r>
              <a:rPr lang="en-US" altLang="zh-CN" b="1" dirty="0" err="1" smtClean="0">
                <a:solidFill>
                  <a:schemeClr val="bg1"/>
                </a:solidFill>
              </a:rPr>
              <a:t>rustWalker</a:t>
            </a:r>
            <a:r>
              <a:rPr lang="en-US" altLang="zh-CN" b="1" dirty="0" smtClean="0">
                <a:solidFill>
                  <a:schemeClr val="bg1"/>
                </a:solidFill>
              </a:rPr>
              <a:t>: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Random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Walk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Model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Combining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Trust-based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Item-based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en-US" b="1" dirty="0" smtClean="0">
                <a:solidFill>
                  <a:schemeClr val="bg1"/>
                </a:solidFill>
              </a:rPr>
              <a:t>.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09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2621725"/>
            <a:ext cx="4448829" cy="9686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29" y="4518090"/>
            <a:ext cx="4840941" cy="10020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85723" y="1504278"/>
            <a:ext cx="320472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en-US" altLang="zh-CN" sz="2800" dirty="0" smtClean="0"/>
              <a:t>imilarity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measure</a:t>
            </a:r>
            <a:endParaRPr lang="zh-CN" altLang="en-US" sz="2800" dirty="0" smtClean="0"/>
          </a:p>
          <a:p>
            <a:r>
              <a:rPr lang="en-US" altLang="zh-CN" sz="2800" dirty="0" smtClean="0"/>
              <a:t>(item</a:t>
            </a:r>
            <a:r>
              <a:rPr lang="zh-CN" altLang="en-US" sz="2800" dirty="0" smtClean="0"/>
              <a:t> </a:t>
            </a:r>
            <a:r>
              <a:rPr lang="en-US" altLang="zh-CN" sz="2800" i="1" dirty="0" err="1" smtClean="0"/>
              <a:t>i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item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j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003038" y="2403128"/>
            <a:ext cx="621396" cy="4058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735227" y="3577175"/>
            <a:ext cx="330571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Pearson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correlation</a:t>
            </a:r>
            <a:endParaRPr lang="zh-CN" altLang="en-US" sz="2800" dirty="0" smtClean="0"/>
          </a:p>
          <a:p>
            <a:r>
              <a:rPr lang="en-US" altLang="zh-CN" sz="2800" dirty="0"/>
              <a:t>o</a:t>
            </a:r>
            <a:r>
              <a:rPr lang="en-US" altLang="zh-CN" sz="2800" dirty="0" smtClean="0"/>
              <a:t>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(item</a:t>
            </a:r>
            <a:r>
              <a:rPr lang="zh-CN" altLang="en-US" sz="2800" dirty="0" smtClean="0"/>
              <a:t> </a:t>
            </a:r>
            <a:r>
              <a:rPr lang="en-US" altLang="zh-CN" sz="2800" i="1" dirty="0" err="1" smtClean="0"/>
              <a:t>i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item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j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5439719" y="5215527"/>
            <a:ext cx="346005" cy="2552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43365" y="5217971"/>
            <a:ext cx="294343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c</a:t>
            </a:r>
            <a:r>
              <a:rPr lang="en-US" altLang="zh-CN" sz="2800" dirty="0" smtClean="0"/>
              <a:t>ommon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set</a:t>
            </a:r>
            <a:endParaRPr lang="zh-CN" altLang="en-US" sz="2800" dirty="0" smtClean="0"/>
          </a:p>
          <a:p>
            <a:r>
              <a:rPr lang="en-US" altLang="zh-CN" sz="2800" dirty="0"/>
              <a:t>o</a:t>
            </a:r>
            <a:r>
              <a:rPr lang="en-US" altLang="zh-CN" sz="2800" dirty="0" smtClean="0"/>
              <a:t>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(item</a:t>
            </a:r>
            <a:r>
              <a:rPr lang="zh-CN" altLang="en-US" sz="2800" dirty="0" smtClean="0"/>
              <a:t> </a:t>
            </a:r>
            <a:r>
              <a:rPr lang="en-US" altLang="zh-CN" sz="2800" i="1" dirty="0" err="1" smtClean="0"/>
              <a:t>i</a:t>
            </a:r>
            <a:r>
              <a:rPr lang="en-US" altLang="zh-CN" sz="2800" dirty="0" smtClean="0"/>
              <a:t>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item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j</a:t>
            </a:r>
            <a:r>
              <a:rPr lang="en-US" altLang="zh-CN" sz="2800" dirty="0" smtClean="0"/>
              <a:t>)</a:t>
            </a:r>
            <a:endParaRPr lang="en-US" sz="28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003039" y="4510062"/>
            <a:ext cx="310697" cy="2564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53554" y="3315796"/>
            <a:ext cx="357815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probability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endParaRPr lang="zh-CN" altLang="en-US" sz="2800" dirty="0"/>
          </a:p>
          <a:p>
            <a:r>
              <a:rPr lang="en-US" altLang="zh-CN" sz="2800" dirty="0"/>
              <a:t>u</a:t>
            </a:r>
            <a:r>
              <a:rPr lang="en-US" altLang="zh-CN" sz="2800" dirty="0" smtClean="0"/>
              <a:t>ser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u</a:t>
            </a:r>
            <a:r>
              <a:rPr lang="en-US" altLang="zh-CN" sz="2800" dirty="0" smtClean="0"/>
              <a:t>’s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random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walk</a:t>
            </a:r>
            <a:endParaRPr lang="zh-CN" altLang="en-US" sz="2800" dirty="0" smtClean="0"/>
          </a:p>
          <a:p>
            <a:r>
              <a:rPr lang="en-US" altLang="zh-CN" sz="2800" dirty="0"/>
              <a:t>f</a:t>
            </a:r>
            <a:r>
              <a:rPr lang="en-US" altLang="zh-CN" sz="2800" dirty="0" smtClean="0"/>
              <a:t>rom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item</a:t>
            </a:r>
            <a:r>
              <a:rPr lang="zh-CN" altLang="en-US" sz="2800" dirty="0" smtClean="0"/>
              <a:t> </a:t>
            </a:r>
            <a:r>
              <a:rPr lang="en-US" altLang="zh-CN" sz="2800" i="1" dirty="0" err="1" smtClean="0"/>
              <a:t>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item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/>
              <a:t>j</a:t>
            </a:r>
            <a:endParaRPr lang="en-US" sz="2800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796988" y="3225215"/>
            <a:ext cx="349624" cy="4517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Optimization methods such as gradient based methods can be applied to find a well-worked </a:t>
            </a:r>
            <a:r>
              <a:rPr lang="en-US" sz="2800" dirty="0" smtClean="0">
                <a:solidFill>
                  <a:srgbClr val="FF0000"/>
                </a:solidFill>
              </a:rPr>
              <a:t>optimal solution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MF has a nice </a:t>
            </a:r>
            <a:r>
              <a:rPr lang="en-US" sz="2800" dirty="0" smtClean="0">
                <a:solidFill>
                  <a:srgbClr val="FF0000"/>
                </a:solidFill>
              </a:rPr>
              <a:t>probabilistic interpretation </a:t>
            </a:r>
            <a:r>
              <a:rPr lang="en-US" sz="2800" dirty="0" smtClean="0"/>
              <a:t>with Gaussian noise.</a:t>
            </a:r>
          </a:p>
          <a:p>
            <a:r>
              <a:rPr lang="en-US" sz="2800" dirty="0" smtClean="0"/>
              <a:t>MF is very </a:t>
            </a:r>
            <a:r>
              <a:rPr lang="en-US" sz="2800" dirty="0" smtClean="0">
                <a:solidFill>
                  <a:srgbClr val="FF0000"/>
                </a:solidFill>
              </a:rPr>
              <a:t>flexible</a:t>
            </a:r>
            <a:r>
              <a:rPr lang="en-US" sz="2800" dirty="0" smtClean="0"/>
              <a:t> and allows us to </a:t>
            </a:r>
            <a:r>
              <a:rPr lang="en-US" sz="2800" dirty="0" smtClean="0">
                <a:solidFill>
                  <a:srgbClr val="FF0000"/>
                </a:solidFill>
              </a:rPr>
              <a:t>include prior knowledge</a:t>
            </a:r>
            <a:r>
              <a:rPr lang="en-US" sz="280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Tang et al. </a:t>
            </a:r>
            <a:r>
              <a:rPr lang="en-US" b="1" dirty="0" smtClean="0">
                <a:solidFill>
                  <a:schemeClr val="bg1"/>
                </a:solidFill>
              </a:rPr>
              <a:t>Social Recommendation: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b="1" dirty="0" smtClean="0">
                <a:solidFill>
                  <a:schemeClr val="bg1"/>
                </a:solidFill>
              </a:rPr>
              <a:t>eview. </a:t>
            </a:r>
            <a:r>
              <a:rPr lang="en-US" i="1" dirty="0" smtClean="0">
                <a:solidFill>
                  <a:schemeClr val="bg1"/>
                </a:solidFill>
              </a:rPr>
              <a:t>Social Network Analysis and Mining</a:t>
            </a:r>
            <a:r>
              <a:rPr lang="en-US" dirty="0" smtClean="0">
                <a:solidFill>
                  <a:schemeClr val="bg1"/>
                </a:solidFill>
              </a:rPr>
              <a:t>, 2013. Springer.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5346" y="4898318"/>
            <a:ext cx="693330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dirty="0" smtClean="0"/>
              <a:t>	Social Recommendation CF</a:t>
            </a:r>
          </a:p>
          <a:p>
            <a:r>
              <a:rPr lang="en-US" sz="2800" i="1" dirty="0" smtClean="0"/>
              <a:t>     =  	Basic CF + Social Information Model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90580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11C9A"/>
                </a:solidFill>
              </a:rPr>
              <a:t>SoRec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73" y="4224391"/>
            <a:ext cx="2221927" cy="1716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320" y="4200610"/>
            <a:ext cx="2251698" cy="1763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969" y="1331947"/>
            <a:ext cx="3513362" cy="26076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668566" y="2680012"/>
            <a:ext cx="1963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u</a:t>
            </a:r>
            <a:r>
              <a:rPr lang="en-US" altLang="zh-CN" sz="2800" dirty="0" smtClean="0"/>
              <a:t>ser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v</a:t>
            </a:r>
            <a:r>
              <a:rPr lang="en-US" altLang="zh-CN" sz="2800" dirty="0" smtClean="0"/>
              <a:t>ector</a:t>
            </a:r>
            <a:endParaRPr lang="en-US" sz="28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5062464" y="2174685"/>
            <a:ext cx="1652314" cy="5839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569180" y="1347513"/>
            <a:ext cx="21627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/>
              <a:t>f</a:t>
            </a:r>
            <a:r>
              <a:rPr lang="en-US" altLang="zh-CN" sz="2800" smtClean="0"/>
              <a:t>actor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vector</a:t>
            </a:r>
            <a:endParaRPr lang="en-US" sz="28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414247" y="1833914"/>
            <a:ext cx="537155" cy="238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56690" y="2594345"/>
            <a:ext cx="19431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</a:t>
            </a:r>
            <a:r>
              <a:rPr lang="en-US" altLang="zh-CN" sz="2800" dirty="0" smtClean="0"/>
              <a:t>tem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vector</a:t>
            </a:r>
            <a:endParaRPr lang="en-US" sz="28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781262" y="2232801"/>
            <a:ext cx="567056" cy="5238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639160" y="3267636"/>
            <a:ext cx="394061" cy="687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701553" y="3267636"/>
            <a:ext cx="314060" cy="6719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7102" y="3954684"/>
            <a:ext cx="21643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 smtClean="0"/>
              <a:t>R</a:t>
            </a:r>
            <a:r>
              <a:rPr lang="en-US" altLang="zh-CN" sz="2800" b="1" i="1" dirty="0" smtClean="0"/>
              <a:t>:</a:t>
            </a:r>
            <a:r>
              <a:rPr lang="zh-CN" altLang="en-US" sz="2800" b="1" i="1" dirty="0" smtClean="0"/>
              <a:t> </a:t>
            </a:r>
            <a:r>
              <a:rPr lang="en-US" altLang="zh-CN" sz="2800" dirty="0" smtClean="0"/>
              <a:t>user-item</a:t>
            </a:r>
            <a:endParaRPr lang="zh-CN" altLang="en-US" sz="2800" dirty="0"/>
          </a:p>
          <a:p>
            <a:r>
              <a:rPr lang="en-US" altLang="zh-CN" sz="2800" dirty="0"/>
              <a:t>r</a:t>
            </a:r>
            <a:r>
              <a:rPr lang="en-US" altLang="zh-CN" sz="2800" dirty="0" smtClean="0"/>
              <a:t>ating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matrix</a:t>
            </a:r>
            <a:endParaRPr lang="en-US" sz="2800" dirty="0"/>
          </a:p>
        </p:txBody>
      </p:sp>
      <p:sp>
        <p:nvSpPr>
          <p:cNvPr id="34" name="Rectangle 33"/>
          <p:cNvSpPr/>
          <p:nvPr/>
        </p:nvSpPr>
        <p:spPr>
          <a:xfrm>
            <a:off x="4439902" y="3954684"/>
            <a:ext cx="224292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/>
              <a:t>C</a:t>
            </a:r>
            <a:r>
              <a:rPr lang="en-US" altLang="zh-CN" sz="2800" b="1" i="1" dirty="0" smtClean="0"/>
              <a:t>:</a:t>
            </a:r>
            <a:r>
              <a:rPr lang="zh-CN" altLang="en-US" sz="2800" b="1" i="1" dirty="0" smtClean="0"/>
              <a:t> </a:t>
            </a:r>
            <a:r>
              <a:rPr lang="en-US" altLang="zh-CN" sz="2800" dirty="0" smtClean="0"/>
              <a:t>user-user</a:t>
            </a:r>
            <a:endParaRPr lang="zh-CN" altLang="en-US" sz="2800" dirty="0"/>
          </a:p>
          <a:p>
            <a:r>
              <a:rPr lang="en-US" altLang="zh-CN" sz="2800" dirty="0"/>
              <a:t>s</a:t>
            </a:r>
            <a:r>
              <a:rPr lang="en-US" altLang="zh-CN" sz="2800" dirty="0" smtClean="0"/>
              <a:t>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matrix</a:t>
            </a:r>
            <a:endParaRPr lang="zh-CN" altLang="en-US" sz="2800" dirty="0" smtClean="0"/>
          </a:p>
        </p:txBody>
      </p:sp>
      <p:sp>
        <p:nvSpPr>
          <p:cNvPr id="36" name="Rectangle 35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Ma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Social Recommendation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U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Probabilistic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Matrix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Factorization.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20</a:t>
            </a:r>
            <a:r>
              <a:rPr lang="en-US" altLang="zh-CN" sz="1600" dirty="0" smtClean="0">
                <a:solidFill>
                  <a:schemeClr val="bg1"/>
                </a:solidFill>
              </a:rPr>
              <a:t>08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Improving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Recommender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Systems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by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Incorporating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TIS,</a:t>
            </a:r>
            <a:r>
              <a:rPr lang="zh-CN" altLang="en-US" sz="1600" i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2011.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53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Behavior Modeling in Social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09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SoRec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68" y="3384765"/>
            <a:ext cx="1774524" cy="1317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8" y="2114199"/>
            <a:ext cx="7261412" cy="1037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88" y="4935035"/>
            <a:ext cx="7261412" cy="103409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845927" y="2383751"/>
            <a:ext cx="161365" cy="42720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10845" y="2713376"/>
            <a:ext cx="4315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i="1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10561" y="3329473"/>
            <a:ext cx="3544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Gaussian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distribution</a:t>
            </a:r>
            <a:endParaRPr lang="zh-CN" alt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4572000" y="3994599"/>
            <a:ext cx="27638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Logistic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function</a:t>
            </a:r>
            <a:endParaRPr lang="zh-CN" altLang="en-US" sz="2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048079" y="5691476"/>
            <a:ext cx="13819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2"/>
          </p:cNvCxnSpPr>
          <p:nvPr/>
        </p:nvCxnSpPr>
        <p:spPr>
          <a:xfrm>
            <a:off x="5953949" y="4517819"/>
            <a:ext cx="231698" cy="6861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0"/>
          </p:cNvCxnSpPr>
          <p:nvPr/>
        </p:nvCxnSpPr>
        <p:spPr>
          <a:xfrm flipV="1">
            <a:off x="4882841" y="2916898"/>
            <a:ext cx="159806" cy="4125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882841" y="2793779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335898" y="3910758"/>
            <a:ext cx="1744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smtClean="0"/>
              <a:t>Observed</a:t>
            </a:r>
            <a:endParaRPr lang="zh-CN" altLang="en-US" sz="2800" dirty="0"/>
          </a:p>
        </p:txBody>
      </p:sp>
      <p:cxnSp>
        <p:nvCxnSpPr>
          <p:cNvPr id="34" name="Straight Arrow Connector 33"/>
          <p:cNvCxnSpPr>
            <a:stCxn id="33" idx="2"/>
          </p:cNvCxnSpPr>
          <p:nvPr/>
        </p:nvCxnSpPr>
        <p:spPr>
          <a:xfrm>
            <a:off x="8208092" y="4433978"/>
            <a:ext cx="169426" cy="5713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284029" y="5405755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Ma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Social Recommendation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U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Probabilistic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Matrix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Factorization.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20</a:t>
            </a:r>
            <a:r>
              <a:rPr lang="en-US" altLang="zh-CN" sz="1600" dirty="0" smtClean="0">
                <a:solidFill>
                  <a:schemeClr val="bg1"/>
                </a:solidFill>
              </a:rPr>
              <a:t>08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Improving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Recommender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Systems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by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Incorporating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TIS,</a:t>
            </a:r>
            <a:r>
              <a:rPr lang="zh-CN" altLang="en-US" sz="1600" i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2011.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7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SoRec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89" y="3482414"/>
            <a:ext cx="7275639" cy="2017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092" y="1377973"/>
            <a:ext cx="2560934" cy="190071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363585" y="4572000"/>
            <a:ext cx="1616744" cy="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6098241" y="4568630"/>
            <a:ext cx="1616744" cy="33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9589" y="2697584"/>
            <a:ext cx="26661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/>
              <a:t>b</a:t>
            </a:r>
            <a:r>
              <a:rPr lang="en-US" altLang="zh-CN" sz="2800" i="1" dirty="0" smtClean="0"/>
              <a:t>ehavioral</a:t>
            </a:r>
            <a:r>
              <a:rPr lang="zh-CN" altLang="en-US" sz="2800" i="1" dirty="0" smtClean="0"/>
              <a:t> </a:t>
            </a:r>
            <a:r>
              <a:rPr lang="en-US" altLang="zh-CN" sz="2800" dirty="0"/>
              <a:t>term</a:t>
            </a:r>
            <a:endParaRPr lang="zh-CN" altLang="en-US" sz="2800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054354" y="3220804"/>
            <a:ext cx="455328" cy="80570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24439" y="3220804"/>
            <a:ext cx="19239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/>
              <a:t>s</a:t>
            </a:r>
            <a:r>
              <a:rPr lang="en-US" altLang="zh-CN" sz="2800" i="1" dirty="0" smtClean="0"/>
              <a:t>ocial</a:t>
            </a:r>
            <a:r>
              <a:rPr lang="zh-CN" altLang="en-US" sz="2800" i="1" dirty="0" smtClean="0"/>
              <a:t> </a:t>
            </a:r>
            <a:r>
              <a:rPr lang="en-US" altLang="zh-CN" sz="2800" dirty="0" smtClean="0"/>
              <a:t>term</a:t>
            </a:r>
            <a:endParaRPr lang="zh-CN" altLang="en-US" sz="2800" i="1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742035" y="3719260"/>
            <a:ext cx="164578" cy="393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765184" y="5578265"/>
            <a:ext cx="33457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/>
              <a:t>regularization</a:t>
            </a:r>
            <a:r>
              <a:rPr lang="zh-CN" altLang="en-US" sz="2800" i="1" dirty="0" smtClean="0"/>
              <a:t> </a:t>
            </a:r>
            <a:r>
              <a:rPr lang="en-US" altLang="zh-CN" sz="2800" dirty="0" smtClean="0"/>
              <a:t>terms</a:t>
            </a:r>
            <a:endParaRPr lang="zh-CN" altLang="en-US" sz="2800" i="1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077150" y="5526164"/>
            <a:ext cx="3891409" cy="226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377408" y="5664956"/>
            <a:ext cx="387777" cy="2225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Ma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Social Recommendation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U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Probabilistic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Matrix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Factorization.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20</a:t>
            </a:r>
            <a:r>
              <a:rPr lang="en-US" altLang="zh-CN" sz="1600" dirty="0" smtClean="0">
                <a:solidFill>
                  <a:schemeClr val="bg1"/>
                </a:solidFill>
              </a:rPr>
              <a:t>08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Improving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Recommender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Systems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by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Incorporating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TIS,</a:t>
            </a:r>
            <a:r>
              <a:rPr lang="zh-CN" altLang="en-US" sz="1600" i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2011.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74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SoRec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353" y="2428307"/>
            <a:ext cx="6871447" cy="34578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28080" y="1905087"/>
            <a:ext cx="44630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i="1" dirty="0" smtClean="0">
                <a:solidFill>
                  <a:srgbClr val="011C9A"/>
                </a:solidFill>
              </a:rPr>
              <a:t>Gradient</a:t>
            </a:r>
            <a:r>
              <a:rPr lang="zh-CN" altLang="en-US" sz="28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</a:rPr>
              <a:t>Descent</a:t>
            </a:r>
            <a:r>
              <a:rPr lang="zh-CN" altLang="en-US" sz="28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800" i="1" dirty="0" smtClean="0"/>
              <a:t>Methods</a:t>
            </a:r>
            <a:endParaRPr lang="zh-CN" altLang="en-US" sz="2800" i="1" dirty="0"/>
          </a:p>
        </p:txBody>
      </p:sp>
      <p:sp>
        <p:nvSpPr>
          <p:cNvPr id="7" name="Rectangle 6"/>
          <p:cNvSpPr/>
          <p:nvPr/>
        </p:nvSpPr>
        <p:spPr>
          <a:xfrm>
            <a:off x="227278" y="3092824"/>
            <a:ext cx="1744388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d</a:t>
            </a:r>
            <a:r>
              <a:rPr lang="en-US" altLang="zh-CN" sz="2800" dirty="0" smtClean="0"/>
              <a:t>eviate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endParaRPr lang="zh-CN" altLang="en-US" sz="2800" dirty="0"/>
          </a:p>
          <a:p>
            <a:r>
              <a:rPr lang="en-US" altLang="zh-CN" sz="2800" dirty="0" smtClean="0"/>
              <a:t>Logistic</a:t>
            </a:r>
            <a:endParaRPr lang="zh-CN" altLang="en-US" sz="2800" dirty="0"/>
          </a:p>
          <a:p>
            <a:r>
              <a:rPr lang="en-US" altLang="zh-CN" sz="2800" dirty="0" smtClean="0"/>
              <a:t>function</a:t>
            </a:r>
            <a:endParaRPr lang="zh-CN" altLang="en-US" sz="2800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971666" y="3092825"/>
            <a:ext cx="1712828" cy="6854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634332" y="3047832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042654" y="3912926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634332" y="4778020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934650" y="5602773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29722" y="3778250"/>
            <a:ext cx="1775796" cy="5265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Ma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Social Recommendation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U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Probabilistic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Matrix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Factorization.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20</a:t>
            </a:r>
            <a:r>
              <a:rPr lang="en-US" altLang="zh-CN" sz="1600" dirty="0" smtClean="0">
                <a:solidFill>
                  <a:schemeClr val="bg1"/>
                </a:solidFill>
              </a:rPr>
              <a:t>08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Improving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Recommender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Systems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by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Incorporating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TIS,</a:t>
            </a:r>
            <a:r>
              <a:rPr lang="zh-CN" altLang="en-US" sz="1600" i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2011.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32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SoRec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7" y="1951385"/>
            <a:ext cx="1756381" cy="1356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55" y="2629680"/>
            <a:ext cx="2509662" cy="16986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837" y="3748061"/>
            <a:ext cx="1762708" cy="13807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038" y="2193726"/>
            <a:ext cx="3569122" cy="2648994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2732017" y="3220122"/>
            <a:ext cx="336493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838587" y="3220122"/>
            <a:ext cx="336493" cy="484632"/>
          </a:xfrm>
          <a:prstGeom prst="rightArrow">
            <a:avLst/>
          </a:prstGeom>
          <a:solidFill>
            <a:srgbClr val="011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Ma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Social Recommendation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U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Probabilistic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Matrix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Factorization.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20</a:t>
            </a:r>
            <a:r>
              <a:rPr lang="en-US" altLang="zh-CN" sz="1600" dirty="0" smtClean="0">
                <a:solidFill>
                  <a:schemeClr val="bg1"/>
                </a:solidFill>
              </a:rPr>
              <a:t>08</a:t>
            </a:r>
            <a:r>
              <a:rPr lang="en-US" sz="1600" dirty="0" smtClean="0">
                <a:solidFill>
                  <a:schemeClr val="bg1"/>
                </a:solidFill>
              </a:rPr>
              <a:t>.</a:t>
            </a:r>
            <a:r>
              <a:rPr lang="zh-CN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Improving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Recommender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Systems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by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Incorporating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Social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TIS,</a:t>
            </a:r>
            <a:r>
              <a:rPr lang="zh-CN" altLang="en-US" sz="1600" i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</a:rPr>
              <a:t>2011.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6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Replacing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social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trust</a:t>
            </a:r>
            <a:endParaRPr lang="zh-CN" altLang="en-US" dirty="0" smtClean="0">
              <a:solidFill>
                <a:srgbClr val="011C9A"/>
              </a:solidFill>
            </a:endParaRPr>
          </a:p>
          <a:p>
            <a:r>
              <a:rPr lang="en-US" altLang="zh-CN" dirty="0" smtClean="0">
                <a:solidFill>
                  <a:srgbClr val="011C9A"/>
                </a:solidFill>
              </a:rPr>
              <a:t>“Social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Trust”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Ensemble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Epinion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374" y="2638629"/>
            <a:ext cx="4965252" cy="31370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2805" y="5214203"/>
            <a:ext cx="2271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user-item</a:t>
            </a:r>
            <a:endParaRPr lang="zh-CN" altLang="en-US" sz="2400" dirty="0"/>
          </a:p>
          <a:p>
            <a:r>
              <a:rPr lang="en-US" altLang="zh-CN" sz="2400" dirty="0" smtClean="0"/>
              <a:t>matrix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571564" y="5428881"/>
            <a:ext cx="302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trusted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friends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694581" y="4881282"/>
            <a:ext cx="371348" cy="4437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5351929" y="4881282"/>
            <a:ext cx="537884" cy="645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068143" y="5679589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Operation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“</a:t>
            </a:r>
            <a:r>
              <a:rPr lang="en-US" altLang="zh-CN" sz="2400" dirty="0" smtClean="0">
                <a:solidFill>
                  <a:srgbClr val="FF0000"/>
                </a:solidFill>
              </a:rPr>
              <a:t>plus</a:t>
            </a:r>
            <a:r>
              <a:rPr lang="en-US" altLang="zh-CN" sz="2400" dirty="0" smtClean="0"/>
              <a:t>”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Ma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to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Trust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Ensemble.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SIGIR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09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to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Explicit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Implicit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Relations.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TIST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2011.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10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11C9A"/>
                </a:solidFill>
              </a:rPr>
              <a:t>“Social</a:t>
            </a:r>
            <a:r>
              <a:rPr lang="zh-CN" altLang="en-US" dirty="0">
                <a:solidFill>
                  <a:srgbClr val="011C9A"/>
                </a:solidFill>
              </a:rPr>
              <a:t> </a:t>
            </a:r>
            <a:r>
              <a:rPr lang="en-US" altLang="zh-CN" dirty="0">
                <a:solidFill>
                  <a:srgbClr val="011C9A"/>
                </a:solidFill>
              </a:rPr>
              <a:t>Trust”</a:t>
            </a:r>
            <a:r>
              <a:rPr lang="zh-CN" altLang="en-US" dirty="0">
                <a:solidFill>
                  <a:srgbClr val="011C9A"/>
                </a:solidFill>
              </a:rPr>
              <a:t> </a:t>
            </a:r>
            <a:r>
              <a:rPr lang="en-US" altLang="zh-CN" dirty="0">
                <a:solidFill>
                  <a:srgbClr val="011C9A"/>
                </a:solidFill>
              </a:rPr>
              <a:t>Ensemble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78616"/>
            <a:ext cx="8229600" cy="23371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78953" y="2145670"/>
            <a:ext cx="2271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user-item</a:t>
            </a:r>
            <a:endParaRPr lang="zh-CN" altLang="en-US" sz="2400" dirty="0"/>
          </a:p>
          <a:p>
            <a:r>
              <a:rPr lang="en-US" altLang="zh-CN" sz="2400" dirty="0" smtClean="0"/>
              <a:t>matrix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406972" y="2330337"/>
            <a:ext cx="30235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From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trusted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friends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68496" y="2792002"/>
            <a:ext cx="329185" cy="71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510528" y="2792002"/>
            <a:ext cx="408236" cy="71929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68496" y="4077518"/>
            <a:ext cx="10586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06972" y="4077518"/>
            <a:ext cx="28774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Ma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to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Trust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Ensemble.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SIGIR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09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to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Explicit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Implicit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Relations.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TIST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2011.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52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11C9A"/>
                </a:solidFill>
              </a:rPr>
              <a:t>“Social</a:t>
            </a:r>
            <a:r>
              <a:rPr lang="zh-CN" altLang="en-US" dirty="0">
                <a:solidFill>
                  <a:srgbClr val="011C9A"/>
                </a:solidFill>
              </a:rPr>
              <a:t> </a:t>
            </a:r>
            <a:r>
              <a:rPr lang="en-US" altLang="zh-CN" dirty="0">
                <a:solidFill>
                  <a:srgbClr val="011C9A"/>
                </a:solidFill>
              </a:rPr>
              <a:t>Trust”</a:t>
            </a:r>
            <a:r>
              <a:rPr lang="zh-CN" altLang="en-US" dirty="0">
                <a:solidFill>
                  <a:srgbClr val="011C9A"/>
                </a:solidFill>
              </a:rPr>
              <a:t> </a:t>
            </a:r>
            <a:r>
              <a:rPr lang="en-US" altLang="zh-CN" dirty="0">
                <a:solidFill>
                  <a:srgbClr val="011C9A"/>
                </a:solidFill>
              </a:rPr>
              <a:t>Ensemble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43" y="2153076"/>
            <a:ext cx="4873401" cy="38921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64047" y="3178085"/>
            <a:ext cx="13660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</a:rPr>
              <a:t>Gradient</a:t>
            </a:r>
            <a:endParaRPr lang="zh-CN" altLang="en-US" sz="2400" i="1" dirty="0" smtClean="0">
              <a:solidFill>
                <a:srgbClr val="011C9A"/>
              </a:solidFill>
            </a:endParaRPr>
          </a:p>
          <a:p>
            <a:r>
              <a:rPr lang="en-US" altLang="zh-CN" sz="2400" i="1" dirty="0" smtClean="0">
                <a:solidFill>
                  <a:srgbClr val="011C9A"/>
                </a:solidFill>
              </a:rPr>
              <a:t>Descent</a:t>
            </a:r>
            <a:endParaRPr lang="zh-CN" altLang="en-US" sz="2400" i="1" dirty="0">
              <a:solidFill>
                <a:srgbClr val="011C9A"/>
              </a:solidFill>
            </a:endParaRPr>
          </a:p>
          <a:p>
            <a:r>
              <a:rPr lang="en-US" altLang="zh-CN" sz="2400" i="1" dirty="0" smtClean="0"/>
              <a:t>Methods</a:t>
            </a:r>
            <a:endParaRPr lang="en-US" sz="2400" i="1" dirty="0"/>
          </a:p>
        </p:txBody>
      </p:sp>
      <p:sp>
        <p:nvSpPr>
          <p:cNvPr id="8" name="Rectangle 7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Ma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to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Trust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Ensemble.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SIGIR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09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to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Explicit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Implicit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Relations.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TIST</a:t>
            </a:r>
            <a:r>
              <a:rPr lang="en-US" altLang="zh-CN" dirty="0" smtClean="0">
                <a:solidFill>
                  <a:schemeClr val="bg1"/>
                </a:solidFill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2011.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55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SoReg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Ma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Recommender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Systems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with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Social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Regularization.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WSDM</a:t>
            </a:r>
            <a:r>
              <a:rPr lang="en-US" sz="2000" dirty="0" smtClean="0">
                <a:solidFill>
                  <a:schemeClr val="bg1"/>
                </a:solidFill>
              </a:rPr>
              <a:t>, 20</a:t>
            </a:r>
            <a:r>
              <a:rPr lang="en-US" altLang="zh-CN" sz="2000" dirty="0" smtClean="0">
                <a:solidFill>
                  <a:schemeClr val="bg1"/>
                </a:solidFill>
              </a:rPr>
              <a:t>11.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07325"/>
            <a:ext cx="8235565" cy="28019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61669" y="1876328"/>
            <a:ext cx="63191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</a:rPr>
              <a:t>Average-based</a:t>
            </a:r>
            <a:r>
              <a:rPr lang="zh-CN" altLang="en-US" sz="24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b="1" dirty="0" smtClean="0">
                <a:solidFill>
                  <a:srgbClr val="011C9A"/>
                </a:solidFill>
              </a:rPr>
              <a:t>regularization:</a:t>
            </a:r>
            <a:endParaRPr lang="zh-CN" altLang="en-US" sz="2400" b="1" dirty="0" smtClean="0">
              <a:solidFill>
                <a:srgbClr val="011C9A"/>
              </a:solidFill>
            </a:endParaRPr>
          </a:p>
          <a:p>
            <a:r>
              <a:rPr lang="en-US" altLang="zh-CN" sz="2400" dirty="0" smtClean="0"/>
              <a:t>Regularize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average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friends’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tastes</a:t>
            </a:r>
            <a:endParaRPr lang="en-US" sz="24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110465" y="2707325"/>
            <a:ext cx="144774" cy="9131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670893" y="3749748"/>
            <a:ext cx="6015907" cy="9859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46460" y="5483761"/>
            <a:ext cx="7451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Information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loss: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Friends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have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diverse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tastes!!!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035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SoReg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Ma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Recommender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Systems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with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Social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Regularization.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WSDM</a:t>
            </a:r>
            <a:r>
              <a:rPr lang="en-US" sz="2000" dirty="0" smtClean="0">
                <a:solidFill>
                  <a:schemeClr val="bg1"/>
                </a:solidFill>
              </a:rPr>
              <a:t>, 20</a:t>
            </a:r>
            <a:r>
              <a:rPr lang="en-US" altLang="zh-CN" sz="2000" dirty="0" smtClean="0">
                <a:solidFill>
                  <a:schemeClr val="bg1"/>
                </a:solidFill>
              </a:rPr>
              <a:t>11.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36647"/>
            <a:ext cx="8559384" cy="278659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922841" y="1876328"/>
            <a:ext cx="487825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</a:rPr>
              <a:t>Individual-based</a:t>
            </a:r>
            <a:r>
              <a:rPr lang="zh-CN" altLang="en-US" sz="24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b="1" dirty="0" smtClean="0">
                <a:solidFill>
                  <a:srgbClr val="011C9A"/>
                </a:solidFill>
              </a:rPr>
              <a:t>regularization:</a:t>
            </a:r>
            <a:endParaRPr lang="zh-CN" altLang="en-US" sz="2400" b="1" dirty="0" smtClean="0">
              <a:solidFill>
                <a:srgbClr val="011C9A"/>
              </a:solidFill>
            </a:endParaRPr>
          </a:p>
          <a:p>
            <a:r>
              <a:rPr lang="en-US" altLang="zh-CN" sz="2400" dirty="0" smtClean="0"/>
              <a:t>Regularize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with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friends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individually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55042" y="2689424"/>
            <a:ext cx="234715" cy="11383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117954" y="3914393"/>
            <a:ext cx="5797446" cy="10473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4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Before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2244232"/>
              </p:ext>
            </p:extLst>
          </p:nvPr>
        </p:nvGraphicFramePr>
        <p:xfrm>
          <a:off x="457200" y="2081748"/>
          <a:ext cx="8229600" cy="2194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49908"/>
                <a:gridCol w="1573967"/>
                <a:gridCol w="1364105"/>
                <a:gridCol w="1341620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Behavior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Social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Trust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i="1" dirty="0" err="1" smtClean="0"/>
                        <a:t>SoRec</a:t>
                      </a:r>
                      <a:r>
                        <a:rPr lang="zh-CN" altLang="en-US" sz="2400" i="1" baseline="0" dirty="0" smtClean="0"/>
                        <a:t> </a:t>
                      </a:r>
                      <a:r>
                        <a:rPr lang="en-US" altLang="zh-CN" sz="2400" i="1" baseline="0" dirty="0" smtClean="0"/>
                        <a:t>[CIKM’08,</a:t>
                      </a:r>
                      <a:r>
                        <a:rPr lang="zh-CN" altLang="en-US" sz="2400" i="1" baseline="0" dirty="0" smtClean="0"/>
                        <a:t> </a:t>
                      </a:r>
                      <a:r>
                        <a:rPr lang="en-US" altLang="zh-CN" sz="2400" i="1" baseline="0" dirty="0" smtClean="0"/>
                        <a:t>TIS’11]</a:t>
                      </a:r>
                      <a:endParaRPr lang="zh-CN" altLang="en-US" sz="2400" i="1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/>
                        <a:t>√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√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i="1" dirty="0" smtClean="0"/>
                        <a:t>“Social</a:t>
                      </a:r>
                      <a:r>
                        <a:rPr lang="zh-CN" altLang="en-US" sz="2400" i="1" baseline="0" dirty="0" smtClean="0"/>
                        <a:t> </a:t>
                      </a:r>
                      <a:r>
                        <a:rPr lang="en-US" altLang="zh-CN" sz="2400" i="1" baseline="0" dirty="0" smtClean="0"/>
                        <a:t>Trust”</a:t>
                      </a:r>
                      <a:r>
                        <a:rPr lang="zh-CN" altLang="en-US" sz="2400" i="1" baseline="0" dirty="0" smtClean="0"/>
                        <a:t> </a:t>
                      </a:r>
                      <a:r>
                        <a:rPr lang="en-US" altLang="zh-CN" sz="2400" i="1" baseline="0" dirty="0" smtClean="0"/>
                        <a:t>Ensemble</a:t>
                      </a:r>
                      <a:r>
                        <a:rPr lang="zh-CN" altLang="en-US" sz="2400" i="1" baseline="0" dirty="0" smtClean="0"/>
                        <a:t> </a:t>
                      </a:r>
                      <a:r>
                        <a:rPr lang="en-US" altLang="zh-CN" sz="2400" i="1" baseline="0" dirty="0" smtClean="0"/>
                        <a:t>[SIGIR’09,</a:t>
                      </a:r>
                      <a:r>
                        <a:rPr lang="zh-CN" altLang="en-US" sz="2400" i="1" baseline="0" dirty="0" smtClean="0"/>
                        <a:t> </a:t>
                      </a:r>
                      <a:r>
                        <a:rPr lang="en-US" altLang="zh-CN" sz="2400" i="1" baseline="0" dirty="0" smtClean="0"/>
                        <a:t>TIST’11]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√</a:t>
                      </a:r>
                      <a:endParaRPr lang="en-US" sz="2400" dirty="0" smtClean="0"/>
                    </a:p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√</a:t>
                      </a:r>
                      <a:endParaRPr lang="en-US" sz="240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i="1" dirty="0" err="1" smtClean="0"/>
                        <a:t>SoReg</a:t>
                      </a:r>
                      <a:r>
                        <a:rPr lang="zh-CN" altLang="en-US" sz="2400" i="1" dirty="0" smtClean="0"/>
                        <a:t> </a:t>
                      </a:r>
                      <a:r>
                        <a:rPr lang="en-US" altLang="zh-CN" sz="2400" i="1" dirty="0" smtClean="0"/>
                        <a:t>[WSDM’11]</a:t>
                      </a:r>
                      <a:endParaRPr lang="en-US" sz="24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√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/>
                        <a:t>√</a:t>
                      </a:r>
                      <a:endParaRPr lang="en-US" sz="2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2474843" y="4757378"/>
            <a:ext cx="6211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u="sng" dirty="0" smtClean="0">
                <a:solidFill>
                  <a:srgbClr val="011C9A"/>
                </a:solidFill>
              </a:rPr>
              <a:t>Social</a:t>
            </a:r>
            <a:r>
              <a:rPr lang="zh-CN" altLang="en-US" sz="3600" u="sng" dirty="0" smtClean="0">
                <a:solidFill>
                  <a:srgbClr val="011C9A"/>
                </a:solidFill>
              </a:rPr>
              <a:t> </a:t>
            </a:r>
            <a:r>
              <a:rPr lang="en-US" altLang="zh-CN" sz="3600" u="sng" dirty="0" smtClean="0">
                <a:solidFill>
                  <a:srgbClr val="011C9A"/>
                </a:solidFill>
              </a:rPr>
              <a:t>Contextual</a:t>
            </a:r>
            <a:r>
              <a:rPr lang="zh-CN" altLang="en-US" sz="3600" u="sng" dirty="0" smtClean="0">
                <a:solidFill>
                  <a:srgbClr val="011C9A"/>
                </a:solidFill>
              </a:rPr>
              <a:t> </a:t>
            </a:r>
            <a:r>
              <a:rPr lang="en-US" altLang="zh-CN" sz="3600" u="sng" dirty="0" smtClean="0">
                <a:solidFill>
                  <a:srgbClr val="011C9A"/>
                </a:solidFill>
              </a:rPr>
              <a:t>Information</a:t>
            </a:r>
            <a:endParaRPr lang="en-US" sz="3600" u="sng" dirty="0">
              <a:solidFill>
                <a:srgbClr val="011C9A"/>
              </a:solidFill>
            </a:endParaRPr>
          </a:p>
        </p:txBody>
      </p:sp>
      <p:sp>
        <p:nvSpPr>
          <p:cNvPr id="10" name="Left Brace 9"/>
          <p:cNvSpPr/>
          <p:nvPr/>
        </p:nvSpPr>
        <p:spPr>
          <a:xfrm rot="16200000">
            <a:off x="6421405" y="3049399"/>
            <a:ext cx="244852" cy="2891859"/>
          </a:xfrm>
          <a:prstGeom prst="leftBrace">
            <a:avLst/>
          </a:prstGeom>
          <a:ln w="1905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8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686" y="4427742"/>
            <a:ext cx="1111116" cy="11111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356" y="1645480"/>
            <a:ext cx="1111116" cy="110865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71076" y="2203553"/>
            <a:ext cx="2263515" cy="1214203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011C9A"/>
                </a:solidFill>
              </a:rPr>
              <a:t>Natural</a:t>
            </a:r>
            <a:endParaRPr lang="zh-CN" altLang="en-US" sz="32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sz="3200" dirty="0" smtClean="0">
                <a:solidFill>
                  <a:srgbClr val="011C9A"/>
                </a:solidFill>
              </a:rPr>
              <a:t>behavior</a:t>
            </a:r>
            <a:endParaRPr lang="en-US" sz="3200" dirty="0">
              <a:solidFill>
                <a:srgbClr val="011C9A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1074" y="4376199"/>
            <a:ext cx="4510197" cy="1214203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011C9A"/>
                </a:solidFill>
              </a:rPr>
              <a:t>Unnatural/Suspicious</a:t>
            </a:r>
            <a:endParaRPr lang="zh-CN" altLang="en-US" sz="32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sz="3200" dirty="0" smtClean="0">
                <a:solidFill>
                  <a:srgbClr val="011C9A"/>
                </a:solidFill>
              </a:rPr>
              <a:t>behavior</a:t>
            </a:r>
            <a:endParaRPr lang="en-US" sz="3200" dirty="0">
              <a:solidFill>
                <a:srgbClr val="011C9A"/>
              </a:solidFill>
            </a:endParaRPr>
          </a:p>
        </p:txBody>
      </p:sp>
      <p:cxnSp>
        <p:nvCxnSpPr>
          <p:cNvPr id="10" name="Elbow Connector 9"/>
          <p:cNvCxnSpPr>
            <a:stCxn id="2" idx="1"/>
            <a:endCxn id="9" idx="1"/>
          </p:cNvCxnSpPr>
          <p:nvPr/>
        </p:nvCxnSpPr>
        <p:spPr>
          <a:xfrm rot="10800000" flipV="1">
            <a:off x="1171074" y="2810655"/>
            <a:ext cx="2" cy="2172646"/>
          </a:xfrm>
          <a:prstGeom prst="bentConnector3">
            <a:avLst>
              <a:gd name="adj1" fmla="val 114301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797774" y="1645480"/>
            <a:ext cx="2263515" cy="1214203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011C9A"/>
                </a:solidFill>
              </a:rPr>
              <a:t>Individual</a:t>
            </a:r>
            <a:endParaRPr lang="zh-CN" altLang="en-US" sz="3200" dirty="0" smtClean="0">
              <a:solidFill>
                <a:srgbClr val="011C9A"/>
              </a:solidFill>
            </a:endParaRPr>
          </a:p>
          <a:p>
            <a:pPr algn="ctr"/>
            <a:r>
              <a:rPr lang="en-US" altLang="zh-CN" sz="3200" dirty="0" smtClean="0">
                <a:solidFill>
                  <a:srgbClr val="011C9A"/>
                </a:solidFill>
              </a:rPr>
              <a:t>behavior</a:t>
            </a:r>
            <a:endParaRPr lang="en-US" sz="3200" dirty="0">
              <a:solidFill>
                <a:srgbClr val="011C9A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97773" y="3010840"/>
            <a:ext cx="2263515" cy="1214203"/>
          </a:xfrm>
          <a:prstGeom prst="rect">
            <a:avLst/>
          </a:prstGeom>
          <a:noFill/>
          <a:ln>
            <a:solidFill>
              <a:srgbClr val="011C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 smtClean="0">
                <a:solidFill>
                  <a:srgbClr val="011C9A"/>
                </a:solidFill>
              </a:rPr>
              <a:t>Information</a:t>
            </a:r>
            <a:endParaRPr lang="zh-CN" altLang="en-US" sz="3200" dirty="0">
              <a:solidFill>
                <a:srgbClr val="011C9A"/>
              </a:solidFill>
            </a:endParaRPr>
          </a:p>
          <a:p>
            <a:pPr algn="ctr"/>
            <a:r>
              <a:rPr lang="en-US" altLang="zh-CN" sz="3200" dirty="0">
                <a:solidFill>
                  <a:srgbClr val="011C9A"/>
                </a:solidFill>
              </a:rPr>
              <a:t>c</a:t>
            </a:r>
            <a:r>
              <a:rPr lang="en-US" altLang="zh-CN" sz="3200" dirty="0" smtClean="0">
                <a:solidFill>
                  <a:srgbClr val="011C9A"/>
                </a:solidFill>
              </a:rPr>
              <a:t>ascade</a:t>
            </a:r>
            <a:endParaRPr lang="zh-CN" altLang="en-US" sz="3200" dirty="0" smtClean="0">
              <a:solidFill>
                <a:srgbClr val="011C9A"/>
              </a:solidFill>
            </a:endParaRPr>
          </a:p>
        </p:txBody>
      </p:sp>
      <p:cxnSp>
        <p:nvCxnSpPr>
          <p:cNvPr id="18" name="Elbow Connector 17"/>
          <p:cNvCxnSpPr>
            <a:stCxn id="14" idx="1"/>
            <a:endCxn id="15" idx="1"/>
          </p:cNvCxnSpPr>
          <p:nvPr/>
        </p:nvCxnSpPr>
        <p:spPr>
          <a:xfrm rot="10800000" flipV="1">
            <a:off x="4797774" y="2252582"/>
            <a:ext cx="1" cy="1365360"/>
          </a:xfrm>
          <a:prstGeom prst="bentConnector3">
            <a:avLst>
              <a:gd name="adj1" fmla="val 22860100000"/>
            </a:avLst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" idx="3"/>
          </p:cNvCxnSpPr>
          <p:nvPr/>
        </p:nvCxnSpPr>
        <p:spPr>
          <a:xfrm flipV="1">
            <a:off x="3434591" y="2810654"/>
            <a:ext cx="1108810" cy="1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69823" y="3732551"/>
            <a:ext cx="674557" cy="0"/>
          </a:xfrm>
          <a:prstGeom prst="line">
            <a:avLst/>
          </a:prstGeom>
          <a:ln w="38100">
            <a:solidFill>
              <a:srgbClr val="011C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304353" y="1738424"/>
            <a:ext cx="15520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smtClean="0">
                <a:solidFill>
                  <a:srgbClr val="EBB100"/>
                </a:solidFill>
              </a:rPr>
              <a:t>MICRO</a:t>
            </a:r>
            <a:endParaRPr lang="en-US" sz="3200" b="1" dirty="0">
              <a:solidFill>
                <a:srgbClr val="EBB1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21611" y="3557898"/>
            <a:ext cx="17347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smtClean="0">
                <a:solidFill>
                  <a:srgbClr val="EBB100"/>
                </a:solidFill>
              </a:rPr>
              <a:t>MACRO</a:t>
            </a:r>
            <a:endParaRPr lang="en-US" sz="3200" b="1" dirty="0">
              <a:solidFill>
                <a:srgbClr val="EBB100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356" y="2859682"/>
            <a:ext cx="1373444" cy="137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Twitter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椭圆 4"/>
          <p:cNvSpPr/>
          <p:nvPr/>
        </p:nvSpPr>
        <p:spPr>
          <a:xfrm>
            <a:off x="4669081" y="1713183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5"/>
          <p:cNvSpPr/>
          <p:nvPr/>
        </p:nvSpPr>
        <p:spPr>
          <a:xfrm>
            <a:off x="4673243" y="4683391"/>
            <a:ext cx="3256765" cy="1361809"/>
          </a:xfrm>
          <a:prstGeom prst="ellipse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6"/>
          <p:cNvCxnSpPr>
            <a:stCxn id="23" idx="7"/>
            <a:endCxn id="25" idx="3"/>
          </p:cNvCxnSpPr>
          <p:nvPr/>
        </p:nvCxnSpPr>
        <p:spPr>
          <a:xfrm flipV="1">
            <a:off x="5494968" y="2035491"/>
            <a:ext cx="248820" cy="280208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7"/>
          <p:cNvCxnSpPr>
            <a:stCxn id="23" idx="5"/>
          </p:cNvCxnSpPr>
          <p:nvPr/>
        </p:nvCxnSpPr>
        <p:spPr>
          <a:xfrm>
            <a:off x="5494968" y="2519369"/>
            <a:ext cx="779448" cy="195341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8"/>
          <p:cNvCxnSpPr>
            <a:stCxn id="25" idx="6"/>
            <a:endCxn id="24" idx="1"/>
          </p:cNvCxnSpPr>
          <p:nvPr/>
        </p:nvCxnSpPr>
        <p:spPr>
          <a:xfrm>
            <a:off x="6527369" y="1933656"/>
            <a:ext cx="593452" cy="358596"/>
          </a:xfrm>
          <a:prstGeom prst="straightConnector1">
            <a:avLst/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9"/>
          <p:cNvCxnSpPr/>
          <p:nvPr/>
        </p:nvCxnSpPr>
        <p:spPr>
          <a:xfrm>
            <a:off x="5170398" y="2561550"/>
            <a:ext cx="281302" cy="247438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0"/>
          <p:cNvCxnSpPr>
            <a:endCxn id="27" idx="0"/>
          </p:cNvCxnSpPr>
          <p:nvPr/>
        </p:nvCxnSpPr>
        <p:spPr>
          <a:xfrm flipH="1">
            <a:off x="5451700" y="2112954"/>
            <a:ext cx="616658" cy="292297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1"/>
          <p:cNvCxnSpPr>
            <a:stCxn id="25" idx="4"/>
            <a:endCxn id="29" idx="0"/>
          </p:cNvCxnSpPr>
          <p:nvPr/>
        </p:nvCxnSpPr>
        <p:spPr>
          <a:xfrm>
            <a:off x="6068358" y="2077672"/>
            <a:ext cx="887339" cy="29559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2"/>
          <p:cNvCxnSpPr>
            <a:stCxn id="24" idx="4"/>
            <a:endCxn id="29" idx="0"/>
          </p:cNvCxnSpPr>
          <p:nvPr/>
        </p:nvCxnSpPr>
        <p:spPr>
          <a:xfrm flipH="1">
            <a:off x="6955697" y="2538103"/>
            <a:ext cx="489694" cy="249553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任意多边形 14"/>
          <p:cNvSpPr/>
          <p:nvPr/>
        </p:nvSpPr>
        <p:spPr>
          <a:xfrm>
            <a:off x="5311048" y="2112954"/>
            <a:ext cx="693111" cy="1533751"/>
          </a:xfrm>
          <a:custGeom>
            <a:avLst/>
            <a:gdLst>
              <a:gd name="connsiteX0" fmla="*/ 0 w 815248"/>
              <a:gd name="connsiteY0" fmla="*/ 418641 h 1372537"/>
              <a:gd name="connsiteX1" fmla="*/ 187287 w 815248"/>
              <a:gd name="connsiteY1" fmla="*/ 1366092 h 1372537"/>
              <a:gd name="connsiteX2" fmla="*/ 815248 w 815248"/>
              <a:gd name="connsiteY2" fmla="*/ 0 h 1372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5248" h="1372537">
                <a:moveTo>
                  <a:pt x="0" y="418641"/>
                </a:moveTo>
                <a:cubicBezTo>
                  <a:pt x="25706" y="927253"/>
                  <a:pt x="51412" y="1435865"/>
                  <a:pt x="187287" y="1366092"/>
                </a:cubicBezTo>
                <a:cubicBezTo>
                  <a:pt x="323162" y="1296319"/>
                  <a:pt x="569205" y="648159"/>
                  <a:pt x="815248" y="0"/>
                </a:cubicBez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任意多边形 15"/>
          <p:cNvSpPr/>
          <p:nvPr/>
        </p:nvSpPr>
        <p:spPr>
          <a:xfrm>
            <a:off x="6259378" y="2175595"/>
            <a:ext cx="1037556" cy="1844015"/>
          </a:xfrm>
          <a:custGeom>
            <a:avLst/>
            <a:gdLst>
              <a:gd name="connsiteX0" fmla="*/ 0 w 991518"/>
              <a:gd name="connsiteY0" fmla="*/ 0 h 1543983"/>
              <a:gd name="connsiteX1" fmla="*/ 616944 w 991518"/>
              <a:gd name="connsiteY1" fmla="*/ 1542362 h 1543983"/>
              <a:gd name="connsiteX2" fmla="*/ 991518 w 991518"/>
              <a:gd name="connsiteY2" fmla="*/ 319489 h 1543983"/>
              <a:gd name="connsiteX3" fmla="*/ 991518 w 991518"/>
              <a:gd name="connsiteY3" fmla="*/ 319489 h 1543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1518" h="1543983">
                <a:moveTo>
                  <a:pt x="0" y="0"/>
                </a:moveTo>
                <a:cubicBezTo>
                  <a:pt x="225845" y="744557"/>
                  <a:pt x="451691" y="1489114"/>
                  <a:pt x="616944" y="1542362"/>
                </a:cubicBezTo>
                <a:cubicBezTo>
                  <a:pt x="782197" y="1595610"/>
                  <a:pt x="991518" y="319489"/>
                  <a:pt x="991518" y="319489"/>
                </a:cubicBezTo>
                <a:lnTo>
                  <a:pt x="991518" y="319489"/>
                </a:lnTo>
              </a:path>
            </a:pathLst>
          </a:custGeom>
          <a:noFill/>
          <a:ln w="44450">
            <a:solidFill>
              <a:srgbClr val="FF0000"/>
            </a:solidFill>
            <a:prstDash val="dash"/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椭圆 16"/>
          <p:cNvSpPr/>
          <p:nvPr/>
        </p:nvSpPr>
        <p:spPr>
          <a:xfrm>
            <a:off x="4711387" y="2273518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Amy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9" name="椭圆 17"/>
          <p:cNvSpPr/>
          <p:nvPr/>
        </p:nvSpPr>
        <p:spPr>
          <a:xfrm>
            <a:off x="6986380" y="2250071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Tom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20" name="椭圆 18"/>
          <p:cNvSpPr/>
          <p:nvPr/>
        </p:nvSpPr>
        <p:spPr>
          <a:xfrm>
            <a:off x="5609347" y="1789640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Bob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21" name="椭圆 19"/>
          <p:cNvSpPr/>
          <p:nvPr/>
        </p:nvSpPr>
        <p:spPr>
          <a:xfrm>
            <a:off x="6139975" y="2672529"/>
            <a:ext cx="918022" cy="288032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Nick</a:t>
            </a:r>
            <a:endParaRPr lang="zh-CN" altLang="en-US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4992689" y="5035933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1</a:t>
            </a:r>
            <a:endParaRPr lang="zh-CN" altLang="en-US" dirty="0"/>
          </a:p>
        </p:txBody>
      </p:sp>
      <p:sp>
        <p:nvSpPr>
          <p:cNvPr id="23" name="矩形 21"/>
          <p:cNvSpPr/>
          <p:nvPr/>
        </p:nvSpPr>
        <p:spPr>
          <a:xfrm>
            <a:off x="5800367" y="5563097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2</a:t>
            </a:r>
            <a:endParaRPr lang="zh-CN" altLang="en-US" dirty="0"/>
          </a:p>
        </p:txBody>
      </p:sp>
      <p:sp>
        <p:nvSpPr>
          <p:cNvPr id="24" name="矩形 22"/>
          <p:cNvSpPr/>
          <p:nvPr/>
        </p:nvSpPr>
        <p:spPr>
          <a:xfrm>
            <a:off x="6496686" y="5033633"/>
            <a:ext cx="918022" cy="29504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Post 3</a:t>
            </a:r>
            <a:endParaRPr lang="zh-CN" altLang="en-US" dirty="0"/>
          </a:p>
        </p:txBody>
      </p:sp>
      <p:cxnSp>
        <p:nvCxnSpPr>
          <p:cNvPr id="25" name="直接连接符 23"/>
          <p:cNvCxnSpPr/>
          <p:nvPr/>
        </p:nvCxnSpPr>
        <p:spPr>
          <a:xfrm flipV="1">
            <a:off x="4669081" y="2175596"/>
            <a:ext cx="960328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5"/>
          <p:cNvCxnSpPr/>
          <p:nvPr/>
        </p:nvCxnSpPr>
        <p:spPr>
          <a:xfrm>
            <a:off x="4724397" y="3037876"/>
            <a:ext cx="1019391" cy="0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86444" y="2693692"/>
            <a:ext cx="2473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interaction</a:t>
            </a:r>
            <a:endParaRPr lang="zh-CN" altLang="en-US" sz="2400" dirty="0">
              <a:cs typeface="Times New Roman" pitchFamily="18" charset="0"/>
            </a:endParaRPr>
          </a:p>
          <a:p>
            <a:r>
              <a:rPr lang="en-US" altLang="zh-CN" sz="2400" dirty="0">
                <a:cs typeface="Times New Roman" pitchFamily="18" charset="0"/>
              </a:rPr>
              <a:t>f</a:t>
            </a:r>
            <a:r>
              <a:rPr lang="en-US" altLang="zh-CN" sz="2400" dirty="0" smtClean="0">
                <a:cs typeface="Times New Roman" pitchFamily="18" charset="0"/>
              </a:rPr>
              <a:t>requency</a:t>
            </a:r>
            <a:r>
              <a:rPr lang="zh-CN" altLang="en-US" sz="2400" dirty="0" smtClean="0">
                <a:cs typeface="Times New Roman" pitchFamily="18" charset="0"/>
              </a:rPr>
              <a:t> ≈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itchFamily="18" charset="0"/>
              </a:rPr>
              <a:t>trust</a:t>
            </a:r>
            <a:endParaRPr lang="zh-CN" altLang="en-US" sz="2400" dirty="0">
              <a:solidFill>
                <a:srgbClr val="FF0000"/>
              </a:solidFill>
              <a:cs typeface="Times New Roman" pitchFamily="18" charset="0"/>
            </a:endParaRPr>
          </a:p>
        </p:txBody>
      </p:sp>
      <p:cxnSp>
        <p:nvCxnSpPr>
          <p:cNvPr id="29" name="直接连接符 27"/>
          <p:cNvCxnSpPr/>
          <p:nvPr/>
        </p:nvCxnSpPr>
        <p:spPr>
          <a:xfrm flipH="1">
            <a:off x="4734341" y="4138893"/>
            <a:ext cx="875006" cy="1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178914" y="3694518"/>
            <a:ext cx="2488182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cs typeface="Times New Roman" pitchFamily="18" charset="0"/>
              </a:rPr>
              <a:t>retweeting/</a:t>
            </a:r>
            <a:endParaRPr lang="zh-CN" altLang="en-US" sz="2400" dirty="0">
              <a:cs typeface="Times New Roman" pitchFamily="18" charset="0"/>
            </a:endParaRPr>
          </a:p>
          <a:p>
            <a:r>
              <a:rPr lang="en-US" altLang="zh-CN" sz="2400" dirty="0">
                <a:cs typeface="Times New Roman" pitchFamily="18" charset="0"/>
              </a:rPr>
              <a:t>r</a:t>
            </a:r>
            <a:r>
              <a:rPr lang="en-US" altLang="zh-CN" sz="2400" dirty="0" smtClean="0">
                <a:cs typeface="Times New Roman" pitchFamily="18" charset="0"/>
              </a:rPr>
              <a:t>ating</a:t>
            </a:r>
            <a:r>
              <a:rPr lang="zh-CN" altLang="en-US" sz="2400" dirty="0" smtClean="0">
                <a:cs typeface="Times New Roman" pitchFamily="18" charset="0"/>
              </a:rPr>
              <a:t> </a:t>
            </a:r>
            <a:r>
              <a:rPr lang="en-US" altLang="zh-CN" sz="2400" dirty="0" smtClean="0">
                <a:cs typeface="Times New Roman" pitchFamily="18" charset="0"/>
              </a:rPr>
              <a:t>=</a:t>
            </a:r>
            <a:r>
              <a:rPr lang="zh-CN" altLang="en-US" sz="2400" dirty="0" smtClean="0"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itchFamily="18" charset="0"/>
              </a:rPr>
              <a:t>behavior</a:t>
            </a:r>
            <a:endParaRPr lang="zh-CN" altLang="en-US" sz="2400" dirty="0">
              <a:solidFill>
                <a:srgbClr val="FF0000"/>
              </a:solidFill>
              <a:cs typeface="Times New Roman" pitchFamily="18" charset="0"/>
            </a:endParaRPr>
          </a:p>
        </p:txBody>
      </p:sp>
      <p:cxnSp>
        <p:nvCxnSpPr>
          <p:cNvPr id="31" name="直接连接符 29"/>
          <p:cNvCxnSpPr>
            <a:stCxn id="22" idx="1"/>
            <a:endCxn id="32" idx="3"/>
          </p:cNvCxnSpPr>
          <p:nvPr/>
        </p:nvCxnSpPr>
        <p:spPr>
          <a:xfrm flipH="1">
            <a:off x="4040321" y="5183453"/>
            <a:ext cx="952368" cy="9572"/>
          </a:xfrm>
          <a:prstGeom prst="line">
            <a:avLst/>
          </a:prstGeom>
          <a:ln w="127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178914" y="4962192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cs typeface="Times New Roman" pitchFamily="18" charset="0"/>
              </a:rPr>
              <a:t>i</a:t>
            </a:r>
            <a:r>
              <a:rPr lang="en-US" altLang="zh-CN" sz="2400" dirty="0" smtClean="0">
                <a:cs typeface="Times New Roman" pitchFamily="18" charset="0"/>
              </a:rPr>
              <a:t>tem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itchFamily="18" charset="0"/>
              </a:rPr>
              <a:t>content</a:t>
            </a:r>
            <a:endParaRPr lang="zh-CN" altLang="en-US" sz="2400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50570" y="1790184"/>
            <a:ext cx="20697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cs typeface="Times New Roman" pitchFamily="18" charset="0"/>
              </a:rPr>
              <a:t>s</a:t>
            </a:r>
            <a:r>
              <a:rPr lang="en-US" altLang="zh-CN" sz="2400" dirty="0" smtClean="0">
                <a:cs typeface="Times New Roman" pitchFamily="18" charset="0"/>
              </a:rPr>
              <a:t>ocial</a:t>
            </a:r>
            <a:r>
              <a:rPr lang="zh-CN" altLang="en-US" sz="2400" dirty="0" smtClean="0">
                <a:cs typeface="Times New Roman" pitchFamily="18" charset="0"/>
              </a:rPr>
              <a:t> </a:t>
            </a:r>
            <a:r>
              <a:rPr lang="en-US" altLang="zh-CN" sz="2400" dirty="0" smtClean="0">
                <a:cs typeface="Times New Roman" pitchFamily="18" charset="0"/>
              </a:rPr>
              <a:t>relation</a:t>
            </a:r>
            <a:endParaRPr lang="zh-CN" altLang="en-US" sz="2400" dirty="0" smtClean="0">
              <a:cs typeface="Times New Roman" pitchFamily="18" charset="0"/>
            </a:endParaRPr>
          </a:p>
          <a:p>
            <a:r>
              <a:rPr lang="en-US" altLang="zh-CN" sz="2400" dirty="0" smtClean="0">
                <a:cs typeface="Times New Roman" pitchFamily="18" charset="0"/>
              </a:rPr>
              <a:t>=</a:t>
            </a:r>
            <a:r>
              <a:rPr lang="zh-CN" altLang="en-US" sz="2400" dirty="0" smtClean="0"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cs typeface="Times New Roman" pitchFamily="18" charset="0"/>
              </a:rPr>
              <a:t>social</a:t>
            </a:r>
            <a:endParaRPr lang="zh-CN" altLang="en-US" sz="2400" dirty="0">
              <a:solidFill>
                <a:srgbClr val="FF0000"/>
              </a:solidFill>
              <a:cs typeface="Times New Roman" pitchFamily="18" charset="0"/>
            </a:endParaRPr>
          </a:p>
        </p:txBody>
      </p:sp>
      <p:cxnSp>
        <p:nvCxnSpPr>
          <p:cNvPr id="103" name="Elbow Connector 102"/>
          <p:cNvCxnSpPr>
            <a:stCxn id="42" idx="1"/>
            <a:endCxn id="30" idx="1"/>
          </p:cNvCxnSpPr>
          <p:nvPr/>
        </p:nvCxnSpPr>
        <p:spPr>
          <a:xfrm rot="10800000" flipV="1">
            <a:off x="2178914" y="2205683"/>
            <a:ext cx="271656" cy="1904334"/>
          </a:xfrm>
          <a:prstGeom prst="bentConnector3">
            <a:avLst>
              <a:gd name="adj1" fmla="val 41591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28" idx="1"/>
            <a:endCxn id="30" idx="1"/>
          </p:cNvCxnSpPr>
          <p:nvPr/>
        </p:nvCxnSpPr>
        <p:spPr>
          <a:xfrm rot="10800000" flipV="1">
            <a:off x="2178914" y="3109191"/>
            <a:ext cx="7530" cy="1000826"/>
          </a:xfrm>
          <a:prstGeom prst="bentConnector3">
            <a:avLst>
              <a:gd name="adj1" fmla="val 552471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32" idx="1"/>
            <a:endCxn id="30" idx="1"/>
          </p:cNvCxnSpPr>
          <p:nvPr/>
        </p:nvCxnSpPr>
        <p:spPr>
          <a:xfrm rot="10800000">
            <a:off x="2178914" y="4110017"/>
            <a:ext cx="12700" cy="1083008"/>
          </a:xfrm>
          <a:prstGeom prst="bentConnector3">
            <a:avLst>
              <a:gd name="adj1" fmla="val 4750819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/>
          <p:cNvSpPr/>
          <p:nvPr/>
        </p:nvSpPr>
        <p:spPr>
          <a:xfrm>
            <a:off x="112314" y="4138893"/>
            <a:ext cx="153920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</a:rPr>
              <a:t>Additional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</a:rPr>
              <a:t>signals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865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Mechanism?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81" y="266892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40" y="2668923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10"/>
          <p:cNvCxnSpPr/>
          <p:nvPr/>
        </p:nvCxnSpPr>
        <p:spPr>
          <a:xfrm>
            <a:off x="3382489" y="3133117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1"/>
          <p:cNvSpPr/>
          <p:nvPr/>
        </p:nvSpPr>
        <p:spPr>
          <a:xfrm>
            <a:off x="3840658" y="2593918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(0) follow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872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Adoption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Intention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46" y="4677606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40" y="4126191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81" y="266892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40" y="2668923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10"/>
          <p:cNvCxnSpPr/>
          <p:nvPr/>
        </p:nvCxnSpPr>
        <p:spPr>
          <a:xfrm>
            <a:off x="3382489" y="3133117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1"/>
          <p:cNvSpPr/>
          <p:nvPr/>
        </p:nvSpPr>
        <p:spPr>
          <a:xfrm>
            <a:off x="3840658" y="2593918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(0) follow</a:t>
            </a:r>
            <a:endParaRPr lang="zh-CN" altLang="en-US" dirty="0"/>
          </a:p>
        </p:txBody>
      </p:sp>
      <p:sp>
        <p:nvSpPr>
          <p:cNvPr id="25" name="弧形 15"/>
          <p:cNvSpPr/>
          <p:nvPr/>
        </p:nvSpPr>
        <p:spPr>
          <a:xfrm rot="16200000" flipV="1">
            <a:off x="7057617" y="3303827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16"/>
          <p:cNvSpPr/>
          <p:nvPr/>
        </p:nvSpPr>
        <p:spPr>
          <a:xfrm>
            <a:off x="7458579" y="2824751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(1) post</a:t>
            </a:r>
            <a:endParaRPr lang="zh-CN" altLang="en-US" dirty="0"/>
          </a:p>
        </p:txBody>
      </p:sp>
      <p:sp>
        <p:nvSpPr>
          <p:cNvPr id="27" name="矩形 18"/>
          <p:cNvSpPr/>
          <p:nvPr/>
        </p:nvSpPr>
        <p:spPr>
          <a:xfrm>
            <a:off x="3336599" y="3332482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(2) 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eceive &amp; read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42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Adoption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Intention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46" y="4677606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40" y="4126191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8" y="4100296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81" y="266892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40" y="2668923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10"/>
          <p:cNvCxnSpPr/>
          <p:nvPr/>
        </p:nvCxnSpPr>
        <p:spPr>
          <a:xfrm>
            <a:off x="3382489" y="3133117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1"/>
          <p:cNvSpPr/>
          <p:nvPr/>
        </p:nvSpPr>
        <p:spPr>
          <a:xfrm>
            <a:off x="3840658" y="2593918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(0) follow</a:t>
            </a:r>
            <a:endParaRPr lang="zh-CN" altLang="en-US" dirty="0"/>
          </a:p>
        </p:txBody>
      </p:sp>
      <p:sp>
        <p:nvSpPr>
          <p:cNvPr id="25" name="弧形 15"/>
          <p:cNvSpPr/>
          <p:nvPr/>
        </p:nvSpPr>
        <p:spPr>
          <a:xfrm rot="16200000" flipV="1">
            <a:off x="7057617" y="3303827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16"/>
          <p:cNvSpPr/>
          <p:nvPr/>
        </p:nvSpPr>
        <p:spPr>
          <a:xfrm>
            <a:off x="7458579" y="2824751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(1) post</a:t>
            </a:r>
            <a:endParaRPr lang="zh-CN" altLang="en-US" dirty="0"/>
          </a:p>
        </p:txBody>
      </p:sp>
      <p:sp>
        <p:nvSpPr>
          <p:cNvPr id="27" name="矩形 18"/>
          <p:cNvSpPr/>
          <p:nvPr/>
        </p:nvSpPr>
        <p:spPr>
          <a:xfrm>
            <a:off x="3336599" y="3332482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(2) 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eceive &amp; read</a:t>
            </a:r>
            <a:endParaRPr lang="zh-CN" altLang="en-US" dirty="0"/>
          </a:p>
        </p:txBody>
      </p:sp>
      <p:sp>
        <p:nvSpPr>
          <p:cNvPr id="28" name="弧形 19"/>
          <p:cNvSpPr/>
          <p:nvPr/>
        </p:nvSpPr>
        <p:spPr>
          <a:xfrm rot="20294145" flipV="1">
            <a:off x="233859" y="3759414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0"/>
          <p:cNvSpPr/>
          <p:nvPr/>
        </p:nvSpPr>
        <p:spPr>
          <a:xfrm>
            <a:off x="293762" y="3668156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(3) adopt?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96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Adoption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Intention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46" y="4677606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40" y="4126191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8" y="4100296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81" y="266892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40" y="2668923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10"/>
          <p:cNvCxnSpPr/>
          <p:nvPr/>
        </p:nvCxnSpPr>
        <p:spPr>
          <a:xfrm>
            <a:off x="3382489" y="3133117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1"/>
          <p:cNvSpPr/>
          <p:nvPr/>
        </p:nvSpPr>
        <p:spPr>
          <a:xfrm>
            <a:off x="3840658" y="2593918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(0) follow</a:t>
            </a:r>
            <a:endParaRPr lang="zh-CN" altLang="en-US" dirty="0"/>
          </a:p>
        </p:txBody>
      </p:sp>
      <p:sp>
        <p:nvSpPr>
          <p:cNvPr id="25" name="弧形 15"/>
          <p:cNvSpPr/>
          <p:nvPr/>
        </p:nvSpPr>
        <p:spPr>
          <a:xfrm rot="16200000" flipV="1">
            <a:off x="7057617" y="3303827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16"/>
          <p:cNvSpPr/>
          <p:nvPr/>
        </p:nvSpPr>
        <p:spPr>
          <a:xfrm>
            <a:off x="7458579" y="2824751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(1) post</a:t>
            </a:r>
            <a:endParaRPr lang="zh-CN" altLang="en-US" dirty="0"/>
          </a:p>
        </p:txBody>
      </p:sp>
      <p:sp>
        <p:nvSpPr>
          <p:cNvPr id="27" name="矩形 18"/>
          <p:cNvSpPr/>
          <p:nvPr/>
        </p:nvSpPr>
        <p:spPr>
          <a:xfrm>
            <a:off x="3336599" y="3332482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(2) 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eceive &amp; read</a:t>
            </a:r>
            <a:endParaRPr lang="zh-CN" altLang="en-US" dirty="0"/>
          </a:p>
        </p:txBody>
      </p:sp>
      <p:sp>
        <p:nvSpPr>
          <p:cNvPr id="28" name="弧形 19"/>
          <p:cNvSpPr/>
          <p:nvPr/>
        </p:nvSpPr>
        <p:spPr>
          <a:xfrm rot="20294145" flipV="1">
            <a:off x="233859" y="3759414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0"/>
          <p:cNvSpPr/>
          <p:nvPr/>
        </p:nvSpPr>
        <p:spPr>
          <a:xfrm>
            <a:off x="293762" y="3668156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(3) adopt?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2" name="Cloud Callout 31"/>
          <p:cNvSpPr/>
          <p:nvPr/>
        </p:nvSpPr>
        <p:spPr>
          <a:xfrm>
            <a:off x="293761" y="1266471"/>
            <a:ext cx="4023406" cy="1096301"/>
          </a:xfrm>
          <a:prstGeom prst="cloudCallout">
            <a:avLst>
              <a:gd name="adj1" fmla="val 10503"/>
              <a:gd name="adj2" fmla="val 686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71219" y="1386262"/>
            <a:ext cx="29690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</a:rPr>
              <a:t>Birthday</a:t>
            </a:r>
            <a:r>
              <a:rPr lang="zh-CN" altLang="en-US" sz="24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b="1" dirty="0" smtClean="0"/>
              <a:t>–</a:t>
            </a:r>
            <a:endParaRPr lang="zh-CN" altLang="en-US" sz="2400" b="1" dirty="0"/>
          </a:p>
          <a:p>
            <a:r>
              <a:rPr lang="en-US" altLang="zh-CN" sz="2400" b="1" dirty="0" smtClean="0"/>
              <a:t>NOT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politic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issues!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889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Adoption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Intention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46" y="4677606"/>
            <a:ext cx="2880000" cy="138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340" y="4126191"/>
            <a:ext cx="2880000" cy="551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28" y="4100296"/>
            <a:ext cx="3135626" cy="1940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781" y="2668922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340" y="2668923"/>
            <a:ext cx="1080000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直接箭头连接符 10"/>
          <p:cNvCxnSpPr/>
          <p:nvPr/>
        </p:nvCxnSpPr>
        <p:spPr>
          <a:xfrm>
            <a:off x="3382489" y="3133117"/>
            <a:ext cx="2178223" cy="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11"/>
          <p:cNvSpPr/>
          <p:nvPr/>
        </p:nvSpPr>
        <p:spPr>
          <a:xfrm>
            <a:off x="3840658" y="2593918"/>
            <a:ext cx="14350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(0) follow</a:t>
            </a:r>
            <a:endParaRPr lang="zh-CN" altLang="en-US" dirty="0"/>
          </a:p>
        </p:txBody>
      </p:sp>
      <p:sp>
        <p:nvSpPr>
          <p:cNvPr id="25" name="弧形 15"/>
          <p:cNvSpPr/>
          <p:nvPr/>
        </p:nvSpPr>
        <p:spPr>
          <a:xfrm rot="16200000" flipV="1">
            <a:off x="7057617" y="3303827"/>
            <a:ext cx="801924" cy="549931"/>
          </a:xfrm>
          <a:prstGeom prst="arc">
            <a:avLst>
              <a:gd name="adj1" fmla="val 10715967"/>
              <a:gd name="adj2" fmla="val 667173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16"/>
          <p:cNvSpPr/>
          <p:nvPr/>
        </p:nvSpPr>
        <p:spPr>
          <a:xfrm>
            <a:off x="7458579" y="2824751"/>
            <a:ext cx="1228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(1) post</a:t>
            </a:r>
            <a:endParaRPr lang="zh-CN" altLang="en-US" dirty="0"/>
          </a:p>
        </p:txBody>
      </p:sp>
      <p:sp>
        <p:nvSpPr>
          <p:cNvPr id="27" name="矩形 18"/>
          <p:cNvSpPr/>
          <p:nvPr/>
        </p:nvSpPr>
        <p:spPr>
          <a:xfrm>
            <a:off x="3336599" y="3332482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/>
              <a:t>(2) </a:t>
            </a:r>
            <a:r>
              <a:rPr lang="en-US" altLang="zh-CN" sz="2400" dirty="0"/>
              <a:t>r</a:t>
            </a:r>
            <a:r>
              <a:rPr lang="en-US" altLang="zh-CN" sz="2400" dirty="0" smtClean="0"/>
              <a:t>eceive &amp; read</a:t>
            </a:r>
            <a:endParaRPr lang="zh-CN" altLang="en-US" dirty="0"/>
          </a:p>
        </p:txBody>
      </p:sp>
      <p:sp>
        <p:nvSpPr>
          <p:cNvPr id="28" name="弧形 19"/>
          <p:cNvSpPr/>
          <p:nvPr/>
        </p:nvSpPr>
        <p:spPr>
          <a:xfrm rot="20294145" flipV="1">
            <a:off x="233859" y="3759414"/>
            <a:ext cx="2000260" cy="549931"/>
          </a:xfrm>
          <a:prstGeom prst="arc">
            <a:avLst>
              <a:gd name="adj1" fmla="val 11173286"/>
              <a:gd name="adj2" fmla="val 21510044"/>
            </a:avLst>
          </a:prstGeom>
          <a:ln w="25400">
            <a:solidFill>
              <a:srgbClr val="00B050"/>
            </a:solidFill>
            <a:prstDash val="solid"/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0"/>
          <p:cNvSpPr/>
          <p:nvPr/>
        </p:nvSpPr>
        <p:spPr>
          <a:xfrm>
            <a:off x="293762" y="3668156"/>
            <a:ext cx="1670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b="1" dirty="0" smtClean="0">
                <a:solidFill>
                  <a:srgbClr val="FF0000"/>
                </a:solidFill>
              </a:rPr>
              <a:t>(3) adopt?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1" name="Cloud Callout 30"/>
          <p:cNvSpPr/>
          <p:nvPr/>
        </p:nvSpPr>
        <p:spPr>
          <a:xfrm>
            <a:off x="4449849" y="1279611"/>
            <a:ext cx="4550969" cy="1004496"/>
          </a:xfrm>
          <a:prstGeom prst="cloudCallout">
            <a:avLst>
              <a:gd name="adj1" fmla="val -93194"/>
              <a:gd name="adj2" fmla="val 951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 Callout 31"/>
          <p:cNvSpPr/>
          <p:nvPr/>
        </p:nvSpPr>
        <p:spPr>
          <a:xfrm>
            <a:off x="293761" y="1266471"/>
            <a:ext cx="4023406" cy="1096301"/>
          </a:xfrm>
          <a:prstGeom prst="cloudCallout">
            <a:avLst>
              <a:gd name="adj1" fmla="val 10503"/>
              <a:gd name="adj2" fmla="val 68616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71219" y="1386262"/>
            <a:ext cx="29690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rgbClr val="011C9A"/>
                </a:solidFill>
              </a:rPr>
              <a:t>Birthday</a:t>
            </a:r>
            <a:r>
              <a:rPr lang="zh-CN" altLang="en-US" sz="24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b="1" dirty="0" smtClean="0"/>
              <a:t>–</a:t>
            </a:r>
            <a:endParaRPr lang="zh-CN" altLang="en-US" sz="2400" b="1" dirty="0"/>
          </a:p>
          <a:p>
            <a:r>
              <a:rPr lang="en-US" altLang="zh-CN" sz="2400" b="1" dirty="0" smtClean="0"/>
              <a:t>NOT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politic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issues!</a:t>
            </a:r>
            <a:endParaRPr lang="en-US" sz="2400" b="1" dirty="0"/>
          </a:p>
        </p:txBody>
      </p:sp>
      <p:sp>
        <p:nvSpPr>
          <p:cNvPr id="36" name="Rectangle 35"/>
          <p:cNvSpPr/>
          <p:nvPr/>
        </p:nvSpPr>
        <p:spPr>
          <a:xfrm>
            <a:off x="5039018" y="1313912"/>
            <a:ext cx="31851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From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>
                <a:solidFill>
                  <a:srgbClr val="011C9A"/>
                </a:solidFill>
              </a:rPr>
              <a:t>my</a:t>
            </a:r>
            <a:r>
              <a:rPr lang="zh-CN" altLang="en-US" sz="24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b="1" dirty="0" smtClean="0">
                <a:solidFill>
                  <a:srgbClr val="011C9A"/>
                </a:solidFill>
              </a:rPr>
              <a:t>husband</a:t>
            </a:r>
            <a:r>
              <a:rPr lang="zh-CN" altLang="en-US" sz="2400" b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b="1" dirty="0" smtClean="0"/>
              <a:t>–</a:t>
            </a:r>
            <a:endParaRPr lang="zh-CN" altLang="en-US" sz="2400" b="1" dirty="0"/>
          </a:p>
          <a:p>
            <a:r>
              <a:rPr lang="en-US" altLang="zh-CN" sz="2400" b="1" dirty="0" smtClean="0"/>
              <a:t>NOT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fans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on</a:t>
            </a:r>
            <a:r>
              <a:rPr lang="zh-CN" altLang="en-US" sz="2400" b="1" dirty="0" smtClean="0"/>
              <a:t> </a:t>
            </a:r>
            <a:r>
              <a:rPr lang="en-US" altLang="zh-CN" sz="2400" b="1" dirty="0" smtClean="0"/>
              <a:t>Twitter!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16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</a:rPr>
              <a:t>Individual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Preference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&amp;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Interpersonal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Influence</a:t>
            </a:r>
            <a:endParaRPr lang="en-US" sz="2800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16" y="2062564"/>
            <a:ext cx="3960000" cy="3060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08" y="2060848"/>
            <a:ext cx="3960000" cy="3062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24"/>
          <p:cNvSpPr/>
          <p:nvPr/>
        </p:nvSpPr>
        <p:spPr>
          <a:xfrm>
            <a:off x="1399620" y="5214203"/>
            <a:ext cx="27311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/>
              <a:t>China’s Facebook:</a:t>
            </a:r>
          </a:p>
          <a:p>
            <a:pPr algn="ctr"/>
            <a:r>
              <a:rPr lang="en-US" altLang="zh-CN" sz="2400" b="1" dirty="0" err="1" smtClean="0"/>
              <a:t>Renren</a:t>
            </a:r>
            <a:endParaRPr lang="zh-CN" altLang="en-US" sz="2400" b="1" dirty="0"/>
          </a:p>
        </p:txBody>
      </p:sp>
      <p:sp>
        <p:nvSpPr>
          <p:cNvPr id="8" name="矩形 7"/>
          <p:cNvSpPr/>
          <p:nvPr/>
        </p:nvSpPr>
        <p:spPr>
          <a:xfrm>
            <a:off x="5637070" y="5214203"/>
            <a:ext cx="23428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/>
              <a:t>China’s Twitter:</a:t>
            </a:r>
          </a:p>
          <a:p>
            <a:pPr algn="ctr"/>
            <a:r>
              <a:rPr lang="en-US" altLang="zh-CN" sz="2400" b="1" dirty="0" err="1" smtClean="0"/>
              <a:t>Tencent</a:t>
            </a:r>
            <a:r>
              <a:rPr lang="en-US" altLang="zh-CN" sz="2400" b="1" dirty="0" smtClean="0"/>
              <a:t> Weibo</a:t>
            </a:r>
            <a:endParaRPr lang="zh-CN" altLang="en-US" sz="2400" b="1" dirty="0"/>
          </a:p>
        </p:txBody>
      </p:sp>
      <p:sp>
        <p:nvSpPr>
          <p:cNvPr id="9" name="Rectangle 8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55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Factors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矩形 3"/>
          <p:cNvSpPr/>
          <p:nvPr/>
        </p:nvSpPr>
        <p:spPr>
          <a:xfrm>
            <a:off x="251520" y="3869810"/>
            <a:ext cx="1656184" cy="48651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social relation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251520" y="479823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u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ser-user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251520" y="281801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user-item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251520" y="1988840"/>
            <a:ext cx="1656184" cy="43204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item content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1" name="矩形 19"/>
          <p:cNvSpPr/>
          <p:nvPr/>
        </p:nvSpPr>
        <p:spPr>
          <a:xfrm>
            <a:off x="6300191" y="2345585"/>
            <a:ext cx="2738877" cy="61206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individual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preference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on the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given item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6300191" y="4247852"/>
            <a:ext cx="2738877" cy="712396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i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nterpersonal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influence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from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the sender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51520" y="34851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Social: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1519" y="4434034"/>
            <a:ext cx="18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Trust/interaction: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51519" y="244403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itchFamily="18" charset="0"/>
              </a:rPr>
              <a:t>Behavior: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251519" y="1630075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Content: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66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Factors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矩形 3"/>
          <p:cNvSpPr/>
          <p:nvPr/>
        </p:nvSpPr>
        <p:spPr>
          <a:xfrm>
            <a:off x="251520" y="3869810"/>
            <a:ext cx="1656184" cy="48651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social relation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251520" y="479823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u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ser-user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251520" y="281801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user-item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251520" y="1988840"/>
            <a:ext cx="1656184" cy="43204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item content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0" name="矩形 8"/>
          <p:cNvSpPr/>
          <p:nvPr/>
        </p:nvSpPr>
        <p:spPr>
          <a:xfrm>
            <a:off x="3131840" y="2926022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user latent feature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U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3131840" y="1988840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item latent feature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V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cxnSp>
        <p:nvCxnSpPr>
          <p:cNvPr id="14" name="直接连接符 12"/>
          <p:cNvCxnSpPr>
            <a:stCxn id="14" idx="3"/>
            <a:endCxn id="16" idx="1"/>
          </p:cNvCxnSpPr>
          <p:nvPr/>
        </p:nvCxnSpPr>
        <p:spPr>
          <a:xfrm>
            <a:off x="1907704" y="2204864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3"/>
          <p:cNvCxnSpPr>
            <a:endCxn id="15" idx="1"/>
          </p:cNvCxnSpPr>
          <p:nvPr/>
        </p:nvCxnSpPr>
        <p:spPr>
          <a:xfrm>
            <a:off x="1907704" y="3142046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4"/>
          <p:cNvCxnSpPr>
            <a:stCxn id="14" idx="3"/>
            <a:endCxn id="15" idx="1"/>
          </p:cNvCxnSpPr>
          <p:nvPr/>
        </p:nvCxnSpPr>
        <p:spPr>
          <a:xfrm>
            <a:off x="1907704" y="2204864"/>
            <a:ext cx="1224136" cy="937182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19"/>
          <p:cNvSpPr/>
          <p:nvPr/>
        </p:nvSpPr>
        <p:spPr>
          <a:xfrm>
            <a:off x="6300191" y="2345585"/>
            <a:ext cx="2738877" cy="61206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individual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preference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on the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given item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6300191" y="4247852"/>
            <a:ext cx="2738877" cy="712396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i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nterpersonal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influence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from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the sender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cxnSp>
        <p:nvCxnSpPr>
          <p:cNvPr id="23" name="直接连接符 21"/>
          <p:cNvCxnSpPr>
            <a:stCxn id="16" idx="3"/>
          </p:cNvCxnSpPr>
          <p:nvPr/>
        </p:nvCxnSpPr>
        <p:spPr>
          <a:xfrm>
            <a:off x="5652356" y="2204864"/>
            <a:ext cx="647836" cy="446755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2"/>
          <p:cNvCxnSpPr>
            <a:stCxn id="15" idx="3"/>
          </p:cNvCxnSpPr>
          <p:nvPr/>
        </p:nvCxnSpPr>
        <p:spPr>
          <a:xfrm flipV="1">
            <a:off x="5652356" y="2651619"/>
            <a:ext cx="647836" cy="490427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1520" y="34851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Social: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1519" y="4434034"/>
            <a:ext cx="18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Trust/interaction: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51519" y="244403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itchFamily="18" charset="0"/>
              </a:rPr>
              <a:t>Behavior: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251519" y="1630075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Content: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2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Information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i="1" dirty="0" smtClean="0"/>
              <a:t>Factors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矩形 3"/>
          <p:cNvSpPr/>
          <p:nvPr/>
        </p:nvSpPr>
        <p:spPr>
          <a:xfrm>
            <a:off x="251520" y="3869810"/>
            <a:ext cx="1656184" cy="486510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social relation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7" name="矩形 5"/>
          <p:cNvSpPr/>
          <p:nvPr/>
        </p:nvSpPr>
        <p:spPr>
          <a:xfrm>
            <a:off x="251520" y="479823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u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ser-user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8" name="矩形 6"/>
          <p:cNvSpPr/>
          <p:nvPr/>
        </p:nvSpPr>
        <p:spPr>
          <a:xfrm>
            <a:off x="251520" y="2818010"/>
            <a:ext cx="1656184" cy="648072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user-item interaction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9" name="矩形 7"/>
          <p:cNvSpPr/>
          <p:nvPr/>
        </p:nvSpPr>
        <p:spPr>
          <a:xfrm>
            <a:off x="251520" y="1988840"/>
            <a:ext cx="1656184" cy="43204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item content</a:t>
            </a:r>
            <a:endParaRPr lang="zh-CN" altLang="en-US" b="1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10" name="矩形 8"/>
          <p:cNvSpPr/>
          <p:nvPr/>
        </p:nvSpPr>
        <p:spPr>
          <a:xfrm>
            <a:off x="3131840" y="2926022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user latent feature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U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1" name="矩形 9"/>
          <p:cNvSpPr/>
          <p:nvPr/>
        </p:nvSpPr>
        <p:spPr>
          <a:xfrm>
            <a:off x="3131840" y="1988840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item latent feature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V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2" name="矩形 10"/>
          <p:cNvSpPr/>
          <p:nvPr/>
        </p:nvSpPr>
        <p:spPr>
          <a:xfrm>
            <a:off x="3147446" y="4834234"/>
            <a:ext cx="2504909" cy="576064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user-user influence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S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13" name="矩形 11"/>
          <p:cNvSpPr/>
          <p:nvPr/>
        </p:nvSpPr>
        <p:spPr>
          <a:xfrm>
            <a:off x="3131840" y="3869810"/>
            <a:ext cx="2520516" cy="432048"/>
          </a:xfrm>
          <a:prstGeom prst="rect">
            <a:avLst/>
          </a:prstGeom>
          <a:noFill/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cs typeface="Times New Roman" pitchFamily="18" charset="0"/>
              </a:rPr>
              <a:t>item sender </a:t>
            </a:r>
            <a:r>
              <a:rPr lang="en-US" altLang="zh-CN" i="1" dirty="0" smtClean="0">
                <a:solidFill>
                  <a:srgbClr val="7030A0"/>
                </a:solidFill>
                <a:cs typeface="Times New Roman" pitchFamily="18" charset="0"/>
              </a:rPr>
              <a:t>G</a:t>
            </a:r>
            <a:endParaRPr lang="zh-CN" altLang="en-US" i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cxnSp>
        <p:nvCxnSpPr>
          <p:cNvPr id="14" name="直接连接符 12"/>
          <p:cNvCxnSpPr>
            <a:stCxn id="14" idx="3"/>
            <a:endCxn id="16" idx="1"/>
          </p:cNvCxnSpPr>
          <p:nvPr/>
        </p:nvCxnSpPr>
        <p:spPr>
          <a:xfrm>
            <a:off x="1907704" y="2204864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3"/>
          <p:cNvCxnSpPr>
            <a:stCxn id="13" idx="3"/>
            <a:endCxn id="15" idx="1"/>
          </p:cNvCxnSpPr>
          <p:nvPr/>
        </p:nvCxnSpPr>
        <p:spPr>
          <a:xfrm>
            <a:off x="1907704" y="3142046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4"/>
          <p:cNvCxnSpPr>
            <a:stCxn id="14" idx="3"/>
            <a:endCxn id="15" idx="1"/>
          </p:cNvCxnSpPr>
          <p:nvPr/>
        </p:nvCxnSpPr>
        <p:spPr>
          <a:xfrm>
            <a:off x="1907704" y="2204864"/>
            <a:ext cx="1224136" cy="937182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5"/>
          <p:cNvCxnSpPr>
            <a:stCxn id="11" idx="3"/>
            <a:endCxn id="17" idx="1"/>
          </p:cNvCxnSpPr>
          <p:nvPr/>
        </p:nvCxnSpPr>
        <p:spPr>
          <a:xfrm>
            <a:off x="1907704" y="4085834"/>
            <a:ext cx="1239742" cy="1036432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6"/>
          <p:cNvCxnSpPr>
            <a:stCxn id="11" idx="3"/>
            <a:endCxn id="18" idx="1"/>
          </p:cNvCxnSpPr>
          <p:nvPr/>
        </p:nvCxnSpPr>
        <p:spPr>
          <a:xfrm>
            <a:off x="1907704" y="4085834"/>
            <a:ext cx="1224136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7"/>
          <p:cNvCxnSpPr>
            <a:stCxn id="12" idx="3"/>
            <a:endCxn id="17" idx="1"/>
          </p:cNvCxnSpPr>
          <p:nvPr/>
        </p:nvCxnSpPr>
        <p:spPr>
          <a:xfrm>
            <a:off x="1907704" y="5122266"/>
            <a:ext cx="1239742" cy="0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8"/>
          <p:cNvCxnSpPr>
            <a:stCxn id="13" idx="3"/>
            <a:endCxn id="18" idx="1"/>
          </p:cNvCxnSpPr>
          <p:nvPr/>
        </p:nvCxnSpPr>
        <p:spPr>
          <a:xfrm>
            <a:off x="1907704" y="3142046"/>
            <a:ext cx="1224136" cy="943788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19"/>
          <p:cNvSpPr/>
          <p:nvPr/>
        </p:nvSpPr>
        <p:spPr>
          <a:xfrm>
            <a:off x="6300191" y="2345585"/>
            <a:ext cx="2738877" cy="612068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individual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preference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on the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given item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6300191" y="4247852"/>
            <a:ext cx="2738877" cy="712396"/>
          </a:xfrm>
          <a:prstGeom prst="rect">
            <a:avLst/>
          </a:prstGeom>
          <a:solidFill>
            <a:srgbClr val="7030A0"/>
          </a:solidFill>
          <a:ln w="95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cs typeface="Times New Roman" pitchFamily="18" charset="0"/>
              </a:rPr>
              <a:t>i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nterpersonal</a:t>
            </a:r>
            <a:r>
              <a:rPr lang="zh-CN" altLang="en-US" b="1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  <a:cs typeface="Times New Roman" pitchFamily="18" charset="0"/>
              </a:rPr>
              <a:t>influence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from</a:t>
            </a:r>
            <a:r>
              <a:rPr lang="zh-CN" altLang="en-US" dirty="0" smtClean="0">
                <a:solidFill>
                  <a:schemeClr val="bg1"/>
                </a:solidFill>
                <a:cs typeface="Times New Roman" pitchFamily="18" charset="0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cs typeface="Times New Roman" pitchFamily="18" charset="0"/>
              </a:rPr>
              <a:t>the sender</a:t>
            </a:r>
            <a:endParaRPr lang="zh-CN" altLang="en-US" dirty="0">
              <a:solidFill>
                <a:schemeClr val="bg1"/>
              </a:solidFill>
              <a:cs typeface="Times New Roman" pitchFamily="18" charset="0"/>
            </a:endParaRPr>
          </a:p>
        </p:txBody>
      </p:sp>
      <p:cxnSp>
        <p:nvCxnSpPr>
          <p:cNvPr id="23" name="直接连接符 21"/>
          <p:cNvCxnSpPr>
            <a:stCxn id="16" idx="3"/>
            <a:endCxn id="26" idx="1"/>
          </p:cNvCxnSpPr>
          <p:nvPr/>
        </p:nvCxnSpPr>
        <p:spPr>
          <a:xfrm>
            <a:off x="5652356" y="2204864"/>
            <a:ext cx="647836" cy="446755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2"/>
          <p:cNvCxnSpPr>
            <a:stCxn id="15" idx="3"/>
            <a:endCxn id="26" idx="1"/>
          </p:cNvCxnSpPr>
          <p:nvPr/>
        </p:nvCxnSpPr>
        <p:spPr>
          <a:xfrm flipV="1">
            <a:off x="5652356" y="2651619"/>
            <a:ext cx="647836" cy="490427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3"/>
          <p:cNvCxnSpPr>
            <a:stCxn id="18" idx="3"/>
          </p:cNvCxnSpPr>
          <p:nvPr/>
        </p:nvCxnSpPr>
        <p:spPr>
          <a:xfrm>
            <a:off x="5652356" y="4085834"/>
            <a:ext cx="647836" cy="518216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4"/>
          <p:cNvCxnSpPr>
            <a:stCxn id="17" idx="3"/>
          </p:cNvCxnSpPr>
          <p:nvPr/>
        </p:nvCxnSpPr>
        <p:spPr>
          <a:xfrm flipV="1">
            <a:off x="5652355" y="4604050"/>
            <a:ext cx="647837" cy="518216"/>
          </a:xfrm>
          <a:prstGeom prst="line">
            <a:avLst/>
          </a:prstGeom>
          <a:ln w="19050">
            <a:solidFill>
              <a:srgbClr val="7030A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51520" y="348514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Social: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1519" y="4434034"/>
            <a:ext cx="1894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Trust/interaction: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51519" y="2444032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cs typeface="Times New Roman" pitchFamily="18" charset="0"/>
              </a:rPr>
              <a:t>Behavior: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251519" y="1630075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cs typeface="Times New Roman" pitchFamily="18" charset="0"/>
              </a:rPr>
              <a:t>Content: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222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Left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Dr.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9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ContextMF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999" y="2049050"/>
            <a:ext cx="6189211" cy="3823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27"/>
          <p:cNvSpPr/>
          <p:nvPr/>
        </p:nvSpPr>
        <p:spPr>
          <a:xfrm>
            <a:off x="930879" y="2422639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S</a:t>
            </a:r>
            <a:endParaRPr lang="en-US" altLang="zh-CN" b="1" dirty="0"/>
          </a:p>
        </p:txBody>
      </p:sp>
      <p:sp>
        <p:nvSpPr>
          <p:cNvPr id="9" name="矩形 28"/>
          <p:cNvSpPr/>
          <p:nvPr/>
        </p:nvSpPr>
        <p:spPr>
          <a:xfrm>
            <a:off x="918055" y="4004990"/>
            <a:ext cx="3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G</a:t>
            </a:r>
            <a:endParaRPr lang="en-US" altLang="zh-CN" b="1" dirty="0"/>
          </a:p>
        </p:txBody>
      </p:sp>
      <p:sp>
        <p:nvSpPr>
          <p:cNvPr id="10" name="矩形 29"/>
          <p:cNvSpPr/>
          <p:nvPr/>
        </p:nvSpPr>
        <p:spPr>
          <a:xfrm>
            <a:off x="7478128" y="2378472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U</a:t>
            </a:r>
            <a:endParaRPr lang="en-US" altLang="zh-CN" b="1" dirty="0"/>
          </a:p>
        </p:txBody>
      </p:sp>
      <p:sp>
        <p:nvSpPr>
          <p:cNvPr id="11" name="矩形 30"/>
          <p:cNvSpPr/>
          <p:nvPr/>
        </p:nvSpPr>
        <p:spPr>
          <a:xfrm>
            <a:off x="7465304" y="3960823"/>
            <a:ext cx="338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V</a:t>
            </a:r>
          </a:p>
        </p:txBody>
      </p:sp>
      <p:sp>
        <p:nvSpPr>
          <p:cNvPr id="12" name="矩形 31"/>
          <p:cNvSpPr/>
          <p:nvPr/>
        </p:nvSpPr>
        <p:spPr>
          <a:xfrm>
            <a:off x="4289142" y="5805190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R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4692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ContextMF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17" y="2196312"/>
            <a:ext cx="6460761" cy="9830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10" y="4106704"/>
            <a:ext cx="7118393" cy="16245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58067" y="1467993"/>
            <a:ext cx="1625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</a:t>
            </a:r>
            <a:r>
              <a:rPr lang="en-US" altLang="zh-CN" sz="2800" dirty="0" smtClean="0"/>
              <a:t>nfluence</a:t>
            </a:r>
            <a:endParaRPr lang="zh-CN" alt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377128" y="1968371"/>
            <a:ext cx="710621" cy="48514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938716" y="2869433"/>
            <a:ext cx="358018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486398" y="2860989"/>
            <a:ext cx="636874" cy="41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6370820" y="2860989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670621" y="1467993"/>
            <a:ext cx="19062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p</a:t>
            </a:r>
            <a:r>
              <a:rPr lang="en-US" altLang="zh-CN" sz="2800" dirty="0" smtClean="0"/>
              <a:t>reference</a:t>
            </a:r>
            <a:endParaRPr lang="zh-CN" alt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2993953" y="1467993"/>
            <a:ext cx="1566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b</a:t>
            </a:r>
            <a:r>
              <a:rPr lang="en-US" altLang="zh-CN" sz="2800" dirty="0" smtClean="0"/>
              <a:t>ehavior</a:t>
            </a:r>
            <a:endParaRPr lang="zh-CN" altLang="en-US" sz="2800" dirty="0"/>
          </a:p>
        </p:txBody>
      </p:sp>
      <p:cxnSp>
        <p:nvCxnSpPr>
          <p:cNvPr id="20" name="Straight Arrow Connector 19"/>
          <p:cNvCxnSpPr>
            <a:stCxn id="8" idx="2"/>
          </p:cNvCxnSpPr>
          <p:nvPr/>
        </p:nvCxnSpPr>
        <p:spPr>
          <a:xfrm>
            <a:off x="5670950" y="1991213"/>
            <a:ext cx="57491" cy="5124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</p:cNvCxnSpPr>
          <p:nvPr/>
        </p:nvCxnSpPr>
        <p:spPr>
          <a:xfrm flipH="1">
            <a:off x="6741473" y="1991213"/>
            <a:ext cx="882294" cy="46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59228" y="3829165"/>
            <a:ext cx="132249" cy="3779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959010" y="4586617"/>
            <a:ext cx="1672400" cy="50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392330" y="3328855"/>
            <a:ext cx="43428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i</a:t>
            </a:r>
            <a:r>
              <a:rPr lang="en-US" altLang="zh-CN" sz="2800" smtClean="0"/>
              <a:t>nteraction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frequency/trust</a:t>
            </a:r>
            <a:endParaRPr lang="zh-CN" altLang="en-US" sz="28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563496" y="4207075"/>
            <a:ext cx="298682" cy="5773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629621" y="5163861"/>
            <a:ext cx="1851495" cy="1025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93577" y="3680833"/>
            <a:ext cx="21435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item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content</a:t>
            </a:r>
            <a:endParaRPr lang="zh-CN" altLang="en-US" sz="28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5479521" y="5201650"/>
            <a:ext cx="479489" cy="5137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5677204" y="5646842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en-US" altLang="zh-CN" sz="2800" dirty="0" smtClean="0"/>
              <a:t>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relation</a:t>
            </a:r>
            <a:endParaRPr lang="zh-CN" altLang="en-US" sz="2800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4505654" y="5121810"/>
            <a:ext cx="779488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343491" y="3770524"/>
            <a:ext cx="164418" cy="433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199134" y="3272619"/>
            <a:ext cx="1566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behavior</a:t>
            </a:r>
            <a:endParaRPr lang="zh-CN" altLang="en-US" sz="2800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085837" y="4583496"/>
            <a:ext cx="2515309" cy="4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93577" y="3215071"/>
            <a:ext cx="8721823" cy="4099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423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ContextMF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44" y="2086792"/>
            <a:ext cx="6925456" cy="395840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95264" y="3178085"/>
            <a:ext cx="13660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</a:rPr>
              <a:t>Gradient</a:t>
            </a:r>
            <a:endParaRPr lang="zh-CN" altLang="en-US" sz="2400" i="1" dirty="0" smtClean="0">
              <a:solidFill>
                <a:srgbClr val="011C9A"/>
              </a:solidFill>
            </a:endParaRPr>
          </a:p>
          <a:p>
            <a:r>
              <a:rPr lang="en-US" altLang="zh-CN" sz="2400" i="1" dirty="0" smtClean="0">
                <a:solidFill>
                  <a:srgbClr val="011C9A"/>
                </a:solidFill>
              </a:rPr>
              <a:t>Descent</a:t>
            </a:r>
            <a:endParaRPr lang="zh-CN" altLang="en-US" sz="2400" i="1" dirty="0">
              <a:solidFill>
                <a:srgbClr val="011C9A"/>
              </a:solidFill>
            </a:endParaRPr>
          </a:p>
          <a:p>
            <a:r>
              <a:rPr lang="en-US" altLang="zh-CN" sz="2400" i="1" dirty="0" smtClean="0"/>
              <a:t>Methods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2338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Contextual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11C9A"/>
                </a:solidFill>
              </a:rPr>
              <a:t>ContextMF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S</a:t>
            </a:r>
            <a:r>
              <a:rPr lang="en-US" altLang="zh-CN" b="1" dirty="0" smtClean="0">
                <a:solidFill>
                  <a:schemeClr val="bg1"/>
                </a:solidFill>
              </a:rPr>
              <a:t>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CIKM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with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Contextual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Information.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TKDE,</a:t>
            </a:r>
            <a:r>
              <a:rPr lang="zh-CN" altLang="en-US" i="1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965" y="1424686"/>
            <a:ext cx="4648697" cy="447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7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638125"/>
              </p:ext>
            </p:extLst>
          </p:nvPr>
        </p:nvGraphicFramePr>
        <p:xfrm>
          <a:off x="142528" y="2600541"/>
          <a:ext cx="3935760" cy="2123440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1440160"/>
                <a:gridCol w="1296144"/>
                <a:gridCol w="119945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Renren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Tencent</a:t>
                      </a:r>
                      <a:r>
                        <a:rPr lang="en-US" altLang="zh-CN" sz="1800" b="1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 </a:t>
                      </a:r>
                      <a:r>
                        <a:rPr lang="en-US" altLang="zh-CN" sz="1800" b="1" dirty="0" err="1" smtClean="0">
                          <a:latin typeface="+mn-lt"/>
                          <a:ea typeface="+mn-ea"/>
                          <a:cs typeface="Times New Roman" pitchFamily="18" charset="0"/>
                        </a:rPr>
                        <a:t>Weibo</a:t>
                      </a:r>
                      <a:endParaRPr lang="zh-CN" altLang="en-US" sz="1800" b="1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MAE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-19.1%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-24.2%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RMSE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-12.8%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-20.7%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Kendall’s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+9.82%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+2.1%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Spearman’s</a:t>
                      </a:r>
                      <a:endParaRPr lang="zh-CN" altLang="en-US" sz="1800" b="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+10.6%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+mn-lt"/>
                          <a:ea typeface="+mn-ea"/>
                          <a:cs typeface="Times New Roman" pitchFamily="18" charset="0"/>
                        </a:rPr>
                        <a:t>+3.1%</a:t>
                      </a:r>
                      <a:endParaRPr lang="zh-CN" altLang="en-US" sz="1800" dirty="0">
                        <a:latin typeface="+mn-lt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2"/>
          <p:cNvSpPr/>
          <p:nvPr/>
        </p:nvSpPr>
        <p:spPr>
          <a:xfrm>
            <a:off x="4247965" y="3080871"/>
            <a:ext cx="4608512" cy="720080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6"/>
          <p:cNvSpPr/>
          <p:nvPr/>
        </p:nvSpPr>
        <p:spPr>
          <a:xfrm>
            <a:off x="4268057" y="5169103"/>
            <a:ext cx="4608512" cy="73073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1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Co-Predicting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Relations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LOCABAL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E</a:t>
            </a:r>
            <a:r>
              <a:rPr lang="en-US" altLang="zh-CN" b="1" dirty="0" smtClean="0">
                <a:solidFill>
                  <a:schemeClr val="bg1"/>
                </a:solidFill>
              </a:rPr>
              <a:t>xploiting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Local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Global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IJCAI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13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64" y="3014272"/>
            <a:ext cx="7510072" cy="98449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981076" y="2486075"/>
            <a:ext cx="310496" cy="4952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464531" y="1924684"/>
            <a:ext cx="23855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s</a:t>
            </a:r>
            <a:r>
              <a:rPr lang="en-US" altLang="zh-CN" sz="2800" dirty="0" smtClean="0"/>
              <a:t>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relation</a:t>
            </a:r>
            <a:endParaRPr lang="zh-CN" altLang="en-US" sz="28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939777" y="3462122"/>
            <a:ext cx="3123016" cy="84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869063" y="2624150"/>
            <a:ext cx="164418" cy="4335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085836" y="2112961"/>
            <a:ext cx="1566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behavior</a:t>
            </a:r>
            <a:endParaRPr lang="zh-CN" altLang="en-US" sz="28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11409" y="3462122"/>
            <a:ext cx="2515309" cy="422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726282" y="2911320"/>
            <a:ext cx="783017" cy="671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198059" y="2884950"/>
            <a:ext cx="678085" cy="671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2117790" y="3615575"/>
            <a:ext cx="506383" cy="9468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80487" y="4601262"/>
            <a:ext cx="43059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Observed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endParaRPr lang="zh-CN" alt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3822917" y="5170070"/>
            <a:ext cx="4844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Observed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relation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endParaRPr lang="zh-CN" altLang="en-US" sz="28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5558034" y="3587790"/>
            <a:ext cx="423042" cy="157555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23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Co-Predicting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Relations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LOCABAL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E</a:t>
            </a:r>
            <a:r>
              <a:rPr lang="en-US" altLang="zh-CN" b="1" dirty="0" smtClean="0">
                <a:solidFill>
                  <a:schemeClr val="bg1"/>
                </a:solidFill>
              </a:rPr>
              <a:t>xploiting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Local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Global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IJCAI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13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88" y="2278506"/>
            <a:ext cx="6684012" cy="363738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199440"/>
            <a:ext cx="13660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</a:rPr>
              <a:t>Gradient</a:t>
            </a:r>
            <a:endParaRPr lang="zh-CN" altLang="en-US" sz="2400" i="1" dirty="0" smtClean="0">
              <a:solidFill>
                <a:srgbClr val="011C9A"/>
              </a:solidFill>
            </a:endParaRPr>
          </a:p>
          <a:p>
            <a:r>
              <a:rPr lang="en-US" altLang="zh-CN" sz="2400" i="1" dirty="0" smtClean="0">
                <a:solidFill>
                  <a:srgbClr val="011C9A"/>
                </a:solidFill>
              </a:rPr>
              <a:t>Descent</a:t>
            </a:r>
            <a:endParaRPr lang="zh-CN" altLang="en-US" sz="2400" i="1" dirty="0">
              <a:solidFill>
                <a:srgbClr val="011C9A"/>
              </a:solidFill>
            </a:endParaRPr>
          </a:p>
          <a:p>
            <a:r>
              <a:rPr lang="en-US" altLang="zh-CN" sz="2400" i="1" dirty="0" smtClean="0"/>
              <a:t>Methods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11855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Co-Predicting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and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Relations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LOCABAL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Tang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>
                <a:solidFill>
                  <a:schemeClr val="bg1"/>
                </a:solidFill>
              </a:rPr>
              <a:t>E</a:t>
            </a:r>
            <a:r>
              <a:rPr lang="en-US" altLang="zh-CN" b="1" dirty="0" smtClean="0">
                <a:solidFill>
                  <a:schemeClr val="bg1"/>
                </a:solidFill>
              </a:rPr>
              <a:t>xploiting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Local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Global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Social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Context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Recommendation.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IJCAI</a:t>
            </a:r>
            <a:r>
              <a:rPr lang="en-US" dirty="0" smtClean="0">
                <a:solidFill>
                  <a:schemeClr val="bg1"/>
                </a:solidFill>
              </a:rPr>
              <a:t>, 20</a:t>
            </a:r>
            <a:r>
              <a:rPr lang="en-US" altLang="zh-CN" dirty="0" smtClean="0">
                <a:solidFill>
                  <a:schemeClr val="bg1"/>
                </a:solidFill>
              </a:rPr>
              <a:t>13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66640"/>
            <a:ext cx="7772400" cy="3778560"/>
          </a:xfrm>
          <a:prstGeom prst="rect">
            <a:avLst/>
          </a:prstGeom>
        </p:spPr>
      </p:pic>
      <p:sp>
        <p:nvSpPr>
          <p:cNvPr id="8" name="矩形 2"/>
          <p:cNvSpPr/>
          <p:nvPr/>
        </p:nvSpPr>
        <p:spPr>
          <a:xfrm>
            <a:off x="7225259" y="2488368"/>
            <a:ext cx="1461541" cy="355683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8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Negative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Experiences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Social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Recommender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Data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sparsity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problem: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sparse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matrix.</a:t>
            </a:r>
            <a:endParaRPr lang="zh-CN" altLang="en-US" sz="2800" dirty="0" smtClean="0"/>
          </a:p>
          <a:p>
            <a:r>
              <a:rPr lang="en-US" altLang="zh-CN" sz="2800" dirty="0" smtClean="0"/>
              <a:t>Social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relation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are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too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noisy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and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may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have</a:t>
            </a:r>
            <a:r>
              <a:rPr lang="zh-CN" altLang="en-US" sz="2800" dirty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a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negative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impact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recommender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systems.</a:t>
            </a:r>
            <a:endParaRPr lang="zh-CN" altLang="en-US" sz="2800" dirty="0" smtClean="0"/>
          </a:p>
          <a:p>
            <a:r>
              <a:rPr lang="en-US" altLang="zh-CN" sz="2800" dirty="0"/>
              <a:t>I</a:t>
            </a:r>
            <a:r>
              <a:rPr lang="en-US" altLang="zh-CN" sz="2800" dirty="0" smtClean="0"/>
              <a:t>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difficult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recommenders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improve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recommendation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performance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cold-start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users</a:t>
            </a:r>
            <a:r>
              <a:rPr lang="en-US" altLang="zh-CN" sz="2800" dirty="0" smtClean="0"/>
              <a:t>.</a:t>
            </a:r>
            <a:endParaRPr lang="zh-CN" altLang="en-US" sz="2800" dirty="0" smtClean="0"/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Different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types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of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social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relations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have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different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effects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recommender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systems.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Tang et al. </a:t>
            </a:r>
            <a:r>
              <a:rPr lang="en-US" b="1" dirty="0" smtClean="0">
                <a:solidFill>
                  <a:schemeClr val="bg1"/>
                </a:solidFill>
              </a:rPr>
              <a:t>Social Recommendation: A </a:t>
            </a:r>
            <a:r>
              <a:rPr lang="en-US" b="1" dirty="0">
                <a:solidFill>
                  <a:schemeClr val="bg1"/>
                </a:solidFill>
              </a:rPr>
              <a:t>R</a:t>
            </a:r>
            <a:r>
              <a:rPr lang="en-US" b="1" dirty="0" smtClean="0">
                <a:solidFill>
                  <a:schemeClr val="bg1"/>
                </a:solidFill>
              </a:rPr>
              <a:t>eview. </a:t>
            </a:r>
            <a:r>
              <a:rPr lang="en-US" i="1" dirty="0" smtClean="0">
                <a:solidFill>
                  <a:schemeClr val="bg1"/>
                </a:solidFill>
              </a:rPr>
              <a:t>Social Network Analysis and Mining</a:t>
            </a:r>
            <a:r>
              <a:rPr lang="en-US" dirty="0" smtClean="0">
                <a:solidFill>
                  <a:schemeClr val="bg1"/>
                </a:solidFill>
              </a:rPr>
              <a:t>, 2013. Springer.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65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Besides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Context: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58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0"/>
          <p:cNvCxnSpPr/>
          <p:nvPr/>
        </p:nvCxnSpPr>
        <p:spPr>
          <a:xfrm flipV="1">
            <a:off x="3858035" y="3039092"/>
            <a:ext cx="3251731" cy="12783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3"/>
          <p:cNvSpPr/>
          <p:nvPr/>
        </p:nvSpPr>
        <p:spPr>
          <a:xfrm>
            <a:off x="6578938" y="2617810"/>
            <a:ext cx="16562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Who post?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36" name="直接箭头连接符 34"/>
          <p:cNvCxnSpPr/>
          <p:nvPr/>
        </p:nvCxnSpPr>
        <p:spPr>
          <a:xfrm flipV="1">
            <a:off x="3858035" y="2214638"/>
            <a:ext cx="2196304" cy="2102843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7"/>
          <p:cNvSpPr/>
          <p:nvPr/>
        </p:nvSpPr>
        <p:spPr>
          <a:xfrm>
            <a:off x="6054339" y="1969162"/>
            <a:ext cx="1879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With whom?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cxnSp>
        <p:nvCxnSpPr>
          <p:cNvPr id="38" name="直接箭头连接符 38"/>
          <p:cNvCxnSpPr/>
          <p:nvPr/>
        </p:nvCxnSpPr>
        <p:spPr>
          <a:xfrm flipV="1">
            <a:off x="3858035" y="1969162"/>
            <a:ext cx="1288428" cy="234831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41"/>
          <p:cNvSpPr/>
          <p:nvPr/>
        </p:nvSpPr>
        <p:spPr>
          <a:xfrm>
            <a:off x="4582847" y="1507497"/>
            <a:ext cx="1127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Device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0" name="直接箭头连接符 42"/>
          <p:cNvCxnSpPr/>
          <p:nvPr/>
        </p:nvCxnSpPr>
        <p:spPr>
          <a:xfrm flipH="1" flipV="1">
            <a:off x="3291347" y="1316949"/>
            <a:ext cx="566688" cy="3000532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4"/>
          <p:cNvSpPr/>
          <p:nvPr/>
        </p:nvSpPr>
        <p:spPr>
          <a:xfrm>
            <a:off x="2393212" y="1531788"/>
            <a:ext cx="955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Place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74" y="2199994"/>
            <a:ext cx="356603" cy="720000"/>
          </a:xfrm>
          <a:prstGeom prst="rect">
            <a:avLst/>
          </a:prstGeom>
          <a:ln w="12700">
            <a:solidFill>
              <a:srgbClr val="7030A0"/>
            </a:solidFill>
          </a:ln>
        </p:spPr>
      </p:pic>
      <p:sp>
        <p:nvSpPr>
          <p:cNvPr id="43" name="矩形 50"/>
          <p:cNvSpPr/>
          <p:nvPr/>
        </p:nvSpPr>
        <p:spPr>
          <a:xfrm>
            <a:off x="1212939" y="1993453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Photo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Text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162" y="1716674"/>
            <a:ext cx="1040904" cy="1040904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227" y="2430827"/>
            <a:ext cx="800728" cy="800728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52" y="3109802"/>
            <a:ext cx="866967" cy="866967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0" name="Rectangle 59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3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Besides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Social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Context:</a:t>
            </a:r>
            <a:r>
              <a:rPr lang="zh-CN" altLang="en-US" dirty="0" smtClean="0"/>
              <a:t> </a:t>
            </a:r>
            <a:r>
              <a:rPr lang="en-US" altLang="zh-CN" dirty="0" smtClean="0"/>
              <a:t>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59</a:t>
            </a:fld>
            <a:endParaRPr lang="en-US"/>
          </a:p>
        </p:txBody>
      </p:sp>
      <p:cxnSp>
        <p:nvCxnSpPr>
          <p:cNvPr id="33" name="直接箭头连接符 29"/>
          <p:cNvCxnSpPr/>
          <p:nvPr/>
        </p:nvCxnSpPr>
        <p:spPr>
          <a:xfrm flipH="1" flipV="1">
            <a:off x="1027644" y="2325061"/>
            <a:ext cx="2830391" cy="1992420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50"/>
          <p:cNvSpPr/>
          <p:nvPr/>
        </p:nvSpPr>
        <p:spPr>
          <a:xfrm>
            <a:off x="1212939" y="1993453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Photo</a:t>
            </a:r>
            <a:endParaRPr lang="zh-CN" altLang="en-US" dirty="0">
              <a:solidFill>
                <a:srgbClr val="7030A0"/>
              </a:solidFill>
            </a:endParaRPr>
          </a:p>
        </p:txBody>
      </p:sp>
      <p:cxnSp>
        <p:nvCxnSpPr>
          <p:cNvPr id="44" name="直接箭头连接符 51"/>
          <p:cNvCxnSpPr/>
          <p:nvPr/>
        </p:nvCxnSpPr>
        <p:spPr>
          <a:xfrm flipH="1" flipV="1">
            <a:off x="515457" y="3496892"/>
            <a:ext cx="3342578" cy="820589"/>
          </a:xfrm>
          <a:prstGeom prst="straightConnector1">
            <a:avLst/>
          </a:prstGeom>
          <a:ln w="254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53"/>
          <p:cNvSpPr/>
          <p:nvPr/>
        </p:nvSpPr>
        <p:spPr>
          <a:xfrm>
            <a:off x="227425" y="3000722"/>
            <a:ext cx="748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Text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46" name="椭圆 54"/>
          <p:cNvSpPr/>
          <p:nvPr/>
        </p:nvSpPr>
        <p:spPr>
          <a:xfrm>
            <a:off x="3318035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47" name="直接箭头连接符 56"/>
          <p:cNvCxnSpPr/>
          <p:nvPr/>
        </p:nvCxnSpPr>
        <p:spPr>
          <a:xfrm>
            <a:off x="515457" y="4587481"/>
            <a:ext cx="2802578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57"/>
          <p:cNvCxnSpPr/>
          <p:nvPr/>
        </p:nvCxnSpPr>
        <p:spPr>
          <a:xfrm>
            <a:off x="4398035" y="4587481"/>
            <a:ext cx="12963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58"/>
          <p:cNvSpPr/>
          <p:nvPr/>
        </p:nvSpPr>
        <p:spPr>
          <a:xfrm>
            <a:off x="7664046" y="4608279"/>
            <a:ext cx="766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2400" dirty="0" smtClean="0">
                <a:solidFill>
                  <a:srgbClr val="7030A0"/>
                </a:solidFill>
              </a:rPr>
              <a:t>time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50" name="矩形 59"/>
          <p:cNvSpPr/>
          <p:nvPr/>
        </p:nvSpPr>
        <p:spPr>
          <a:xfrm>
            <a:off x="2144244" y="4866671"/>
            <a:ext cx="229421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Jan. 18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Birthday party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 White house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椭圆 60"/>
          <p:cNvSpPr/>
          <p:nvPr/>
        </p:nvSpPr>
        <p:spPr>
          <a:xfrm>
            <a:off x="5694419" y="4317481"/>
            <a:ext cx="1080000" cy="5400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/>
              <a:t>post</a:t>
            </a:r>
            <a:endParaRPr lang="zh-CN" altLang="en-US" sz="2000" dirty="0"/>
          </a:p>
        </p:txBody>
      </p:sp>
      <p:cxnSp>
        <p:nvCxnSpPr>
          <p:cNvPr id="52" name="直接箭头连接符 61"/>
          <p:cNvCxnSpPr/>
          <p:nvPr/>
        </p:nvCxnSpPr>
        <p:spPr>
          <a:xfrm>
            <a:off x="6774419" y="4587481"/>
            <a:ext cx="1656184" cy="0"/>
          </a:xfrm>
          <a:prstGeom prst="straightConnector1">
            <a:avLst/>
          </a:prstGeom>
          <a:ln w="50800">
            <a:solidFill>
              <a:srgbClr val="7030A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62"/>
          <p:cNvSpPr/>
          <p:nvPr/>
        </p:nvSpPr>
        <p:spPr>
          <a:xfrm>
            <a:off x="4697724" y="4866671"/>
            <a:ext cx="25154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March 17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St. Patrick’s Day</a:t>
            </a:r>
          </a:p>
          <a:p>
            <a:pPr lvl="0" algn="ctr"/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</a:rPr>
              <a:t>@ Bar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606" y="2615797"/>
            <a:ext cx="1754954" cy="84659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5" y="3718184"/>
            <a:ext cx="3856870" cy="335070"/>
          </a:xfrm>
          <a:prstGeom prst="rect">
            <a:avLst/>
          </a:prstGeom>
          <a:noFill/>
          <a:ln w="952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284" y="1444161"/>
            <a:ext cx="3405558" cy="283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3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altLang="zh-CN" b="1" dirty="0" smtClean="0">
                <a:solidFill>
                  <a:srgbClr val="EBB100"/>
                </a:solidFill>
              </a:rPr>
              <a:t>Prediction</a:t>
            </a:r>
            <a:r>
              <a:rPr lang="zh-CN" altLang="en-US" b="1" dirty="0" smtClean="0">
                <a:solidFill>
                  <a:srgbClr val="EBB100"/>
                </a:solidFill>
              </a:rPr>
              <a:t> </a:t>
            </a:r>
            <a:r>
              <a:rPr lang="en-US" altLang="zh-CN" b="1" dirty="0" smtClean="0">
                <a:solidFill>
                  <a:srgbClr val="EBB100"/>
                </a:solidFill>
              </a:rPr>
              <a:t>for</a:t>
            </a:r>
            <a:r>
              <a:rPr lang="zh-CN" altLang="en-US" b="1" dirty="0" smtClean="0">
                <a:solidFill>
                  <a:srgbClr val="EBB100"/>
                </a:solidFill>
              </a:rPr>
              <a:t> </a:t>
            </a:r>
            <a:r>
              <a:rPr lang="en-US" altLang="zh-CN" b="1" dirty="0" smtClean="0">
                <a:solidFill>
                  <a:srgbClr val="EBB100"/>
                </a:solidFill>
              </a:rPr>
              <a:t>natural</a:t>
            </a:r>
            <a:r>
              <a:rPr lang="zh-CN" altLang="en-US" b="1" dirty="0" smtClean="0">
                <a:solidFill>
                  <a:srgbClr val="EBB100"/>
                </a:solidFill>
              </a:rPr>
              <a:t> </a:t>
            </a:r>
            <a:r>
              <a:rPr lang="en-US" altLang="zh-CN" b="1" dirty="0" smtClean="0">
                <a:solidFill>
                  <a:srgbClr val="EBB100"/>
                </a:solidFill>
              </a:rPr>
              <a:t>behavior</a:t>
            </a:r>
            <a:endParaRPr lang="zh-CN" altLang="en-US" b="1" dirty="0" smtClean="0">
              <a:solidFill>
                <a:srgbClr val="EBB100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altLang="zh-CN" b="1" dirty="0" smtClean="0">
                <a:solidFill>
                  <a:srgbClr val="EBB100"/>
                </a:solidFill>
              </a:rPr>
              <a:t>Modeling</a:t>
            </a:r>
            <a:r>
              <a:rPr lang="zh-CN" altLang="en-US" b="1" dirty="0" smtClean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i</a:t>
            </a:r>
            <a:r>
              <a:rPr lang="en-US" altLang="zh-CN" b="1" dirty="0" smtClean="0">
                <a:solidFill>
                  <a:srgbClr val="EBB100"/>
                </a:solidFill>
              </a:rPr>
              <a:t>ndividual</a:t>
            </a:r>
            <a:r>
              <a:rPr lang="zh-CN" altLang="en-US" b="1" dirty="0" smtClean="0">
                <a:solidFill>
                  <a:srgbClr val="EBB100"/>
                </a:solidFill>
              </a:rPr>
              <a:t> </a:t>
            </a:r>
            <a:r>
              <a:rPr lang="en-US" altLang="zh-CN" b="1" dirty="0" smtClean="0">
                <a:solidFill>
                  <a:srgbClr val="EBB100"/>
                </a:solidFill>
              </a:rPr>
              <a:t>behavior</a:t>
            </a:r>
            <a:r>
              <a:rPr lang="zh-CN" altLang="en-US" b="1" dirty="0" smtClean="0">
                <a:solidFill>
                  <a:srgbClr val="EBB100"/>
                </a:solidFill>
              </a:rPr>
              <a:t> </a:t>
            </a:r>
            <a:r>
              <a:rPr lang="en-US" altLang="zh-CN" b="1" dirty="0" smtClean="0">
                <a:solidFill>
                  <a:srgbClr val="EBB100"/>
                </a:solidFill>
              </a:rPr>
              <a:t>(MICRO)</a:t>
            </a:r>
            <a:endParaRPr lang="zh-CN" altLang="en-US" b="1" dirty="0" smtClean="0">
              <a:solidFill>
                <a:srgbClr val="EBB100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altLang="zh-CN" dirty="0">
                <a:solidFill>
                  <a:schemeClr val="bg1"/>
                </a:solidFill>
              </a:rPr>
              <a:t>M</a:t>
            </a:r>
            <a:r>
              <a:rPr lang="en-US" altLang="zh-CN" dirty="0" smtClean="0">
                <a:solidFill>
                  <a:schemeClr val="bg1"/>
                </a:solidFill>
              </a:rPr>
              <a:t>odeling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information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cascade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(MACRO)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altLang="zh-CN" dirty="0" smtClean="0">
                <a:solidFill>
                  <a:schemeClr val="bg1"/>
                </a:solidFill>
              </a:rPr>
              <a:t>Detection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for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unnatural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behavior</a:t>
            </a:r>
            <a:endParaRPr lang="zh-CN" altLang="en-US" dirty="0" smtClean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altLang="zh-CN" dirty="0" smtClean="0">
                <a:solidFill>
                  <a:schemeClr val="bg1"/>
                </a:solidFill>
              </a:rPr>
              <a:t>Suspicious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behavior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detection</a:t>
            </a:r>
            <a:endParaRPr lang="zh-CN" altLang="en-US" dirty="0" smtClean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92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Modeling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Spatiotemporal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Rounded Rectangle 7"/>
          <p:cNvSpPr/>
          <p:nvPr/>
        </p:nvSpPr>
        <p:spPr>
          <a:xfrm>
            <a:off x="456407" y="2281880"/>
            <a:ext cx="2377440" cy="700283"/>
          </a:xfrm>
          <a:prstGeom prst="roundRect">
            <a:avLst/>
          </a:prstGeom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endParaRPr lang="en-US" sz="3200" dirty="0">
              <a:solidFill>
                <a:srgbClr val="011C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8"/>
          <p:cNvSpPr/>
          <p:nvPr/>
        </p:nvSpPr>
        <p:spPr>
          <a:xfrm>
            <a:off x="511134" y="2978796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Spatial</a:t>
            </a:r>
            <a:r>
              <a:rPr lang="zh-CN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info:</a:t>
            </a:r>
          </a:p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Multi-faceted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9"/>
          <p:cNvSpPr/>
          <p:nvPr/>
        </p:nvSpPr>
        <p:spPr>
          <a:xfrm>
            <a:off x="472480" y="4004118"/>
            <a:ext cx="2377440" cy="72000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Temporal</a:t>
            </a:r>
            <a:r>
              <a:rPr lang="zh-CN" alt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info: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10"/>
          <p:cNvSpPr/>
          <p:nvPr/>
        </p:nvSpPr>
        <p:spPr>
          <a:xfrm>
            <a:off x="6176517" y="2892113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 sequence</a:t>
            </a:r>
            <a:endParaRPr lang="en-US" sz="24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ounded Rectangle 11"/>
          <p:cNvSpPr/>
          <p:nvPr/>
        </p:nvSpPr>
        <p:spPr>
          <a:xfrm>
            <a:off x="6170167" y="4316465"/>
            <a:ext cx="2377440" cy="1097280"/>
          </a:xfrm>
          <a:prstGeom prst="round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Decomposition &amp; Completion</a:t>
            </a:r>
            <a:endParaRPr lang="en-US" sz="24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Elbow Connector 12"/>
          <p:cNvCxnSpPr>
            <a:stCxn id="10" idx="1"/>
          </p:cNvCxnSpPr>
          <p:nvPr/>
        </p:nvCxnSpPr>
        <p:spPr>
          <a:xfrm rot="10800000" flipH="1">
            <a:off x="472480" y="3338796"/>
            <a:ext cx="38654" cy="1025322"/>
          </a:xfrm>
          <a:prstGeom prst="bentConnector3">
            <a:avLst>
              <a:gd name="adj1" fmla="val -5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4"/>
          <p:cNvCxnSpPr>
            <a:stCxn id="10" idx="3"/>
          </p:cNvCxnSpPr>
          <p:nvPr/>
        </p:nvCxnSpPr>
        <p:spPr>
          <a:xfrm flipV="1">
            <a:off x="2849920" y="3338796"/>
            <a:ext cx="38654" cy="1025322"/>
          </a:xfrm>
          <a:prstGeom prst="bentConnector3">
            <a:avLst>
              <a:gd name="adj1" fmla="val 691401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5"/>
          <p:cNvCxnSpPr/>
          <p:nvPr/>
        </p:nvCxnSpPr>
        <p:spPr>
          <a:xfrm>
            <a:off x="2889366" y="3326944"/>
            <a:ext cx="327041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6"/>
          <p:cNvCxnSpPr/>
          <p:nvPr/>
        </p:nvCxnSpPr>
        <p:spPr>
          <a:xfrm rot="10800000">
            <a:off x="6159777" y="3326944"/>
            <a:ext cx="10389" cy="1780337"/>
          </a:xfrm>
          <a:prstGeom prst="bentConnector3">
            <a:avLst>
              <a:gd name="adj1" fmla="val 2565519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7"/>
          <p:cNvSpPr/>
          <p:nvPr/>
        </p:nvSpPr>
        <p:spPr>
          <a:xfrm>
            <a:off x="3283685" y="4380333"/>
            <a:ext cx="274320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rgbClr val="7030A0"/>
                </a:solidFill>
                <a:cs typeface="Arial" panose="020B0604020202020204" pitchFamily="34" charset="0"/>
              </a:rPr>
              <a:t>Pattern discovery</a:t>
            </a:r>
            <a:endParaRPr lang="en-US" sz="28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5" name="Rectangle 18"/>
          <p:cNvSpPr/>
          <p:nvPr/>
        </p:nvSpPr>
        <p:spPr>
          <a:xfrm>
            <a:off x="3192245" y="5356086"/>
            <a:ext cx="292608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rgbClr val="7030A0"/>
                </a:solidFill>
                <a:cs typeface="Arial" panose="020B0604020202020204" pitchFamily="34" charset="0"/>
              </a:rPr>
              <a:t>Behavior prediction</a:t>
            </a:r>
            <a:endParaRPr lang="en-US" sz="28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6" name="Rectangle 19"/>
          <p:cNvSpPr/>
          <p:nvPr/>
        </p:nvSpPr>
        <p:spPr>
          <a:xfrm>
            <a:off x="3564331" y="2586194"/>
            <a:ext cx="2163720" cy="45720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rgbClr val="7030A0"/>
                </a:solidFill>
                <a:cs typeface="Arial" panose="020B0604020202020204" pitchFamily="34" charset="0"/>
              </a:rPr>
              <a:t>Behavior modeling</a:t>
            </a:r>
            <a:endParaRPr lang="en-US" sz="2800" dirty="0" smtClean="0">
              <a:solidFill>
                <a:srgbClr val="7030A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0"/>
          <p:cNvSpPr/>
          <p:nvPr/>
        </p:nvSpPr>
        <p:spPr>
          <a:xfrm>
            <a:off x="3433317" y="1831564"/>
            <a:ext cx="2450286" cy="4233964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b="1" baseline="30000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21"/>
          <p:cNvSpPr/>
          <p:nvPr/>
        </p:nvSpPr>
        <p:spPr>
          <a:xfrm>
            <a:off x="3564331" y="1528064"/>
            <a:ext cx="1385438" cy="533646"/>
          </a:xfrm>
          <a:prstGeom prst="rect">
            <a:avLst/>
          </a:prstGeom>
          <a:solidFill>
            <a:schemeClr val="bg1"/>
          </a:solidFill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200" dirty="0" smtClean="0">
                <a:solidFill>
                  <a:srgbClr val="011C9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endParaRPr lang="en-US" sz="3200" dirty="0" smtClean="0">
              <a:solidFill>
                <a:srgbClr val="011C9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立方体 17"/>
          <p:cNvSpPr/>
          <p:nvPr/>
        </p:nvSpPr>
        <p:spPr>
          <a:xfrm>
            <a:off x="6813385" y="139939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90"/>
          <p:cNvSpPr txBox="1"/>
          <p:nvPr/>
        </p:nvSpPr>
        <p:spPr>
          <a:xfrm>
            <a:off x="6837553" y="2448451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Place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91"/>
          <p:cNvSpPr txBox="1"/>
          <p:nvPr/>
        </p:nvSpPr>
        <p:spPr>
          <a:xfrm rot="16200000">
            <a:off x="6010601" y="181662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Who post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92"/>
          <p:cNvSpPr txBox="1"/>
          <p:nvPr/>
        </p:nvSpPr>
        <p:spPr>
          <a:xfrm rot="18680522">
            <a:off x="7620305" y="2133309"/>
            <a:ext cx="64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94"/>
          <p:cNvSpPr txBox="1"/>
          <p:nvPr/>
        </p:nvSpPr>
        <p:spPr>
          <a:xfrm>
            <a:off x="7941323" y="153909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直接连接符 14"/>
          <p:cNvCxnSpPr/>
          <p:nvPr/>
        </p:nvCxnSpPr>
        <p:spPr>
          <a:xfrm>
            <a:off x="6253553" y="1876421"/>
            <a:ext cx="55584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18"/>
          <p:cNvCxnSpPr/>
          <p:nvPr/>
        </p:nvCxnSpPr>
        <p:spPr>
          <a:xfrm>
            <a:off x="7821497" y="187642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立方体 17"/>
          <p:cNvSpPr/>
          <p:nvPr/>
        </p:nvSpPr>
        <p:spPr>
          <a:xfrm>
            <a:off x="5984160" y="5486812"/>
            <a:ext cx="596117" cy="578716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立方体 97"/>
          <p:cNvSpPr/>
          <p:nvPr/>
        </p:nvSpPr>
        <p:spPr>
          <a:xfrm>
            <a:off x="7053750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8" name="立方体 98"/>
          <p:cNvSpPr/>
          <p:nvPr/>
        </p:nvSpPr>
        <p:spPr>
          <a:xfrm>
            <a:off x="7768312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29" name="Rectangle 38"/>
          <p:cNvSpPr/>
          <p:nvPr/>
        </p:nvSpPr>
        <p:spPr>
          <a:xfrm>
            <a:off x="7408272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立方体 101"/>
          <p:cNvSpPr/>
          <p:nvPr/>
        </p:nvSpPr>
        <p:spPr>
          <a:xfrm>
            <a:off x="8509539" y="5486812"/>
            <a:ext cx="354522" cy="578716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baseline="30000" dirty="0">
              <a:latin typeface="+mn-ea"/>
            </a:endParaRPr>
          </a:p>
        </p:txBody>
      </p:sp>
      <p:sp>
        <p:nvSpPr>
          <p:cNvPr id="31" name="Rectangle 40"/>
          <p:cNvSpPr/>
          <p:nvPr/>
        </p:nvSpPr>
        <p:spPr>
          <a:xfrm>
            <a:off x="8149499" y="5599027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x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2" name="Rectangle 41"/>
          <p:cNvSpPr/>
          <p:nvPr/>
        </p:nvSpPr>
        <p:spPr>
          <a:xfrm>
            <a:off x="6635792" y="5627015"/>
            <a:ext cx="360040" cy="298310"/>
          </a:xfrm>
          <a:prstGeom prst="rect">
            <a:avLst/>
          </a:prstGeom>
          <a:noFill/>
          <a:ln w="381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400" b="1" dirty="0" smtClean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≈</a:t>
            </a:r>
            <a:endParaRPr lang="en-US" sz="2400" b="1" dirty="0" smtClean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51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Challenges: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Sparsity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>
                <a:solidFill>
                  <a:srgbClr val="FF0000"/>
                </a:solidFill>
              </a:rPr>
              <a:t>sparsity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>
                <a:solidFill>
                  <a:srgbClr val="011C9A"/>
                </a:solidFill>
              </a:rPr>
              <a:t>Flexible</a:t>
            </a:r>
            <a:r>
              <a:rPr lang="zh-CN" altLang="en-US" sz="28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</a:rPr>
              <a:t>regularization</a:t>
            </a:r>
            <a:r>
              <a:rPr lang="zh-CN" altLang="en-US" sz="28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</a:rPr>
              <a:t>with</a:t>
            </a:r>
            <a:r>
              <a:rPr lang="zh-CN" altLang="en-US" sz="28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</a:rPr>
              <a:t>auxiliary</a:t>
            </a:r>
            <a:r>
              <a:rPr lang="zh-CN" altLang="en-US" sz="28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</a:rPr>
              <a:t>data</a:t>
            </a:r>
            <a:endParaRPr lang="zh-CN" altLang="en-US" sz="2800" i="1" dirty="0" smtClean="0">
              <a:solidFill>
                <a:srgbClr val="011C9A"/>
              </a:solidFill>
            </a:endParaRPr>
          </a:p>
          <a:p>
            <a:r>
              <a:rPr lang="en-US" altLang="zh-CN" sz="2800" dirty="0" smtClean="0"/>
              <a:t>Addressing</a:t>
            </a:r>
            <a:r>
              <a:rPr lang="zh-CN" altLang="en-US" sz="2800" dirty="0" smtClean="0"/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high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complexity</a:t>
            </a:r>
            <a:r>
              <a:rPr lang="en-US" altLang="zh-CN" sz="2800" dirty="0" smtClean="0"/>
              <a:t>:</a:t>
            </a:r>
            <a:r>
              <a:rPr lang="zh-CN" altLang="en-US" sz="2800" dirty="0" smtClean="0"/>
              <a:t> </a:t>
            </a:r>
            <a:r>
              <a:rPr lang="en-US" altLang="zh-CN" sz="2800" i="1" dirty="0" smtClean="0">
                <a:solidFill>
                  <a:srgbClr val="011C9A"/>
                </a:solidFill>
              </a:rPr>
              <a:t>Incremental</a:t>
            </a:r>
            <a:r>
              <a:rPr lang="zh-CN" altLang="en-US" sz="28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</a:rPr>
              <a:t>updates</a:t>
            </a:r>
            <a:r>
              <a:rPr lang="zh-CN" altLang="en-US" sz="28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</a:rPr>
              <a:t>for</a:t>
            </a:r>
            <a:r>
              <a:rPr lang="zh-CN" altLang="en-US" sz="28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</a:rPr>
              <a:t>projection</a:t>
            </a:r>
            <a:r>
              <a:rPr lang="zh-CN" altLang="en-US" sz="28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800" i="1" dirty="0" smtClean="0">
                <a:solidFill>
                  <a:srgbClr val="011C9A"/>
                </a:solidFill>
              </a:rPr>
              <a:t>matrix</a:t>
            </a:r>
            <a:endParaRPr lang="en-US" sz="2800" i="1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61</a:t>
            </a:fld>
            <a:endParaRPr lang="en-US"/>
          </a:p>
        </p:txBody>
      </p:sp>
      <p:cxnSp>
        <p:nvCxnSpPr>
          <p:cNvPr id="5" name="直接连接符 14"/>
          <p:cNvCxnSpPr/>
          <p:nvPr/>
        </p:nvCxnSpPr>
        <p:spPr>
          <a:xfrm>
            <a:off x="585616" y="4263805"/>
            <a:ext cx="929480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立方体 15"/>
          <p:cNvSpPr/>
          <p:nvPr/>
        </p:nvSpPr>
        <p:spPr>
          <a:xfrm>
            <a:off x="1608908" y="3707833"/>
            <a:ext cx="144016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立方体 16"/>
          <p:cNvSpPr/>
          <p:nvPr/>
        </p:nvSpPr>
        <p:spPr>
          <a:xfrm>
            <a:off x="1176860" y="4122850"/>
            <a:ext cx="1243980" cy="106286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立方体 17"/>
          <p:cNvSpPr/>
          <p:nvPr/>
        </p:nvSpPr>
        <p:spPr>
          <a:xfrm>
            <a:off x="816820" y="4530989"/>
            <a:ext cx="1008112" cy="1049052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18"/>
          <p:cNvCxnSpPr/>
          <p:nvPr/>
        </p:nvCxnSpPr>
        <p:spPr>
          <a:xfrm>
            <a:off x="3049068" y="4259365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81517" y="427579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6448" y="550267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381532" y="513334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13123" y="531800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46248" y="494718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12240" y="4522194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cxnSp>
        <p:nvCxnSpPr>
          <p:cNvPr id="16" name="直接连接符 25"/>
          <p:cNvCxnSpPr/>
          <p:nvPr/>
        </p:nvCxnSpPr>
        <p:spPr>
          <a:xfrm>
            <a:off x="6000027" y="5080383"/>
            <a:ext cx="842292" cy="0"/>
          </a:xfrm>
          <a:prstGeom prst="line">
            <a:avLst/>
          </a:prstGeom>
          <a:ln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立方体 26"/>
          <p:cNvSpPr/>
          <p:nvPr/>
        </p:nvSpPr>
        <p:spPr>
          <a:xfrm>
            <a:off x="6301279" y="4528851"/>
            <a:ext cx="1082080" cy="1080120"/>
          </a:xfrm>
          <a:prstGeom prst="cub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立方体 27"/>
          <p:cNvSpPr/>
          <p:nvPr/>
        </p:nvSpPr>
        <p:spPr>
          <a:xfrm>
            <a:off x="7242295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立方体 28"/>
          <p:cNvSpPr/>
          <p:nvPr/>
        </p:nvSpPr>
        <p:spPr>
          <a:xfrm>
            <a:off x="7455367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29"/>
          <p:cNvSpPr/>
          <p:nvPr/>
        </p:nvSpPr>
        <p:spPr>
          <a:xfrm>
            <a:off x="7655231" y="4528851"/>
            <a:ext cx="360040" cy="1079376"/>
          </a:xfrm>
          <a:prstGeom prst="cube">
            <a:avLst>
              <a:gd name="adj" fmla="val 7438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30"/>
          <p:cNvCxnSpPr/>
          <p:nvPr/>
        </p:nvCxnSpPr>
        <p:spPr>
          <a:xfrm>
            <a:off x="7835251" y="5068911"/>
            <a:ext cx="628228" cy="0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027645" y="508288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time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9196" y="550548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844280" y="516712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1920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1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16677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2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492" y="5675868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t</a:t>
            </a:r>
            <a:r>
              <a:rPr lang="en-US" altLang="zh-CN" b="1" baseline="-25000" dirty="0" smtClean="0">
                <a:cs typeface="Times New Roman" panose="02020603050405020304" pitchFamily="18" charset="0"/>
              </a:rPr>
              <a:t>3</a:t>
            </a:r>
            <a:endParaRPr lang="zh-CN" altLang="en-US" b="1" baseline="-25000" dirty="0">
              <a:cs typeface="Times New Roman" panose="02020603050405020304" pitchFamily="18" charset="0"/>
            </a:endParaRPr>
          </a:p>
        </p:txBody>
      </p:sp>
      <p:sp>
        <p:nvSpPr>
          <p:cNvPr id="28" name="下箭头 46"/>
          <p:cNvSpPr/>
          <p:nvPr/>
        </p:nvSpPr>
        <p:spPr>
          <a:xfrm rot="16200000">
            <a:off x="4105094" y="4542828"/>
            <a:ext cx="394936" cy="65648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立方体 34"/>
          <p:cNvSpPr/>
          <p:nvPr/>
        </p:nvSpPr>
        <p:spPr>
          <a:xfrm>
            <a:off x="6086895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立方体 35"/>
          <p:cNvSpPr/>
          <p:nvPr/>
        </p:nvSpPr>
        <p:spPr>
          <a:xfrm>
            <a:off x="7118937" y="3282397"/>
            <a:ext cx="668556" cy="648072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978799" y="34217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…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15160" y="381653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16200000">
            <a:off x="5621004" y="351260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user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 rot="16200000">
            <a:off x="6676240" y="3492933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61564" y="3844937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item</a:t>
            </a:r>
            <a:endParaRPr lang="zh-CN" altLang="en-US" b="1" dirty="0">
              <a:cs typeface="Times New Roman" panose="02020603050405020304" pitchFamily="18" charset="0"/>
            </a:endParaRPr>
          </a:p>
        </p:txBody>
      </p:sp>
      <p:cxnSp>
        <p:nvCxnSpPr>
          <p:cNvPr id="36" name="直接连接符 41"/>
          <p:cNvCxnSpPr/>
          <p:nvPr/>
        </p:nvCxnSpPr>
        <p:spPr>
          <a:xfrm>
            <a:off x="6551274" y="4074485"/>
            <a:ext cx="269877" cy="288032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42"/>
          <p:cNvCxnSpPr/>
          <p:nvPr/>
        </p:nvCxnSpPr>
        <p:spPr>
          <a:xfrm flipH="1">
            <a:off x="6887884" y="4029603"/>
            <a:ext cx="173680" cy="33291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60935" y="3403837"/>
            <a:ext cx="22413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Regularization: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Social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context</a:t>
            </a:r>
            <a:endParaRPr lang="zh-CN" altLang="en-US" sz="2400" dirty="0" smtClean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633672" y="3773688"/>
            <a:ext cx="690458" cy="1473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41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530" y="1229814"/>
            <a:ext cx="6190939" cy="49527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Flexible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Evolutionary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Multi-faceted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Analysis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(FEMA)</a:t>
            </a:r>
            <a:r>
              <a:rPr lang="zh-CN" altLang="en-US" sz="3600" dirty="0" smtClean="0"/>
              <a:t> 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Perturbation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00" y="1446990"/>
            <a:ext cx="7200000" cy="1230770"/>
          </a:xfrm>
          <a:prstGeom prst="rect">
            <a:avLst/>
          </a:prstGeom>
          <a:noFill/>
          <a:ln>
            <a:noFill/>
          </a:ln>
          <a:effectLst>
            <a:glow rad="38100">
              <a:srgbClr val="FF0000"/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18" y="2738776"/>
            <a:ext cx="4294682" cy="343574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3877318" y="2023672"/>
            <a:ext cx="329784" cy="21885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171607" y="2023672"/>
            <a:ext cx="254832" cy="10942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723882" y="2570813"/>
            <a:ext cx="1124263" cy="1528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081948" y="2509834"/>
            <a:ext cx="422991" cy="24116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32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89" y="1854522"/>
            <a:ext cx="5086155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FEMA</a:t>
            </a:r>
            <a:r>
              <a:rPr lang="zh-CN" altLang="en-US" dirty="0"/>
              <a:t> </a:t>
            </a:r>
            <a:r>
              <a:rPr lang="en-US" altLang="zh-CN" dirty="0" smtClean="0"/>
              <a:t>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矩形 48"/>
          <p:cNvSpPr/>
          <p:nvPr/>
        </p:nvSpPr>
        <p:spPr>
          <a:xfrm>
            <a:off x="1226709" y="2791338"/>
            <a:ext cx="37444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49"/>
          <p:cNvSpPr/>
          <p:nvPr/>
        </p:nvSpPr>
        <p:spPr>
          <a:xfrm>
            <a:off x="1226709" y="4002684"/>
            <a:ext cx="3744416" cy="5864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2791338"/>
            <a:ext cx="3995936" cy="465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133" y="3886488"/>
            <a:ext cx="3995936" cy="818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558297" y="1372463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Bound Guarantee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42682" y="1372462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cs typeface="Times New Roman" panose="02020603050405020304" pitchFamily="18" charset="0"/>
              </a:rPr>
              <a:t>Approximation</a:t>
            </a:r>
            <a:endParaRPr lang="zh-CN" altLang="en-US" sz="2400" b="1" dirty="0"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4836" y="1941564"/>
            <a:ext cx="1984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core tensor</a:t>
            </a:r>
            <a:endParaRPr lang="zh-CN" altLang="en-US" sz="2800" dirty="0">
              <a:solidFill>
                <a:srgbClr val="011C9A"/>
              </a:solidFill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1125" y="4842026"/>
            <a:ext cx="28248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11C9A"/>
                </a:solidFill>
                <a:cs typeface="Times New Roman" panose="02020603050405020304" pitchFamily="18" charset="0"/>
              </a:rPr>
              <a:t>projection matrix</a:t>
            </a:r>
            <a:endParaRPr lang="zh-CN" altLang="en-US" sz="2800" dirty="0">
              <a:solidFill>
                <a:srgbClr val="011C9A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31174" y="2464784"/>
            <a:ext cx="269823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43133" y="2464784"/>
            <a:ext cx="788041" cy="32655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4691921" y="4589100"/>
            <a:ext cx="540823" cy="3876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32744" y="4467070"/>
            <a:ext cx="325553" cy="5096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76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Individual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Prediction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FEMA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580485"/>
              </p:ext>
            </p:extLst>
          </p:nvPr>
        </p:nvGraphicFramePr>
        <p:xfrm>
          <a:off x="165216" y="1491853"/>
          <a:ext cx="8856985" cy="46155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71397"/>
                <a:gridCol w="1771397"/>
                <a:gridCol w="1771397"/>
                <a:gridCol w="1771397"/>
                <a:gridCol w="1771397"/>
              </a:tblGrid>
              <a:tr h="362003">
                <a:tc rowSpan="2">
                  <a:txBody>
                    <a:bodyPr/>
                    <a:lstStyle/>
                    <a:p>
                      <a:pPr algn="l"/>
                      <a:endParaRPr lang="zh-CN" altLang="en-US" u="sng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Microsoft</a:t>
                      </a:r>
                      <a:r>
                        <a:rPr lang="en-US" altLang="zh-CN" b="0" baseline="0" dirty="0" smtClean="0"/>
                        <a:t> Academic Search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b="0" baseline="0" dirty="0" err="1" smtClean="0"/>
                        <a:t>Tencent</a:t>
                      </a:r>
                      <a:r>
                        <a:rPr lang="en-US" altLang="zh-CN" b="0" baseline="0" dirty="0" smtClean="0"/>
                        <a:t> Weibo mentions “@”</a:t>
                      </a:r>
                      <a:endParaRPr lang="zh-CN" altLang="en-US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620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MAE</a:t>
                      </a:r>
                      <a:endParaRPr lang="zh-CN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/>
                        <a:t>RMSE</a:t>
                      </a:r>
                      <a:endParaRPr lang="zh-CN" altLang="en-US" b="0" dirty="0"/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1" dirty="0" smtClean="0"/>
                        <a:t>FEMA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0.735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0.944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0.894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</a:rPr>
                        <a:t>1.312</a:t>
                      </a:r>
                      <a:endParaRPr lang="zh-CN" alt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EMA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</a:rPr>
                        <a:t>0.794</a:t>
                      </a:r>
                      <a:endParaRPr lang="zh-CN" alt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</a:rPr>
                        <a:t>1.130</a:t>
                      </a:r>
                      <a:endParaRPr lang="zh-CN" alt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</a:rPr>
                        <a:t>0.932</a:t>
                      </a:r>
                      <a:endParaRPr lang="zh-CN" alt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7030A0"/>
                          </a:solidFill>
                        </a:rPr>
                        <a:t>1.556</a:t>
                      </a:r>
                      <a:endParaRPr lang="zh-CN" altLang="en-US" sz="2400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</a:tr>
              <a:tr h="624827">
                <a:tc>
                  <a:txBody>
                    <a:bodyPr/>
                    <a:lstStyle/>
                    <a:p>
                      <a:pPr algn="l"/>
                      <a:r>
                        <a:rPr lang="en-US" altLang="zh-CN" b="0" dirty="0" smtClean="0"/>
                        <a:t>EA</a:t>
                      </a:r>
                    </a:p>
                    <a:p>
                      <a:pPr algn="l"/>
                      <a:endParaRPr lang="en-US" altLang="zh-CN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0.979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1.364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1.120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1.873</a:t>
                      </a:r>
                      <a:endParaRPr lang="zh-CN" altLang="en-US" sz="2400" dirty="0"/>
                    </a:p>
                  </a:txBody>
                  <a:tcPr/>
                </a:tc>
              </a:tr>
              <a:tr h="196374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0" dirty="0" smtClean="0"/>
                        <a:t>Precision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vs</a:t>
                      </a:r>
                    </a:p>
                    <a:p>
                      <a:pPr algn="l"/>
                      <a:r>
                        <a:rPr lang="en-US" altLang="zh-CN" sz="2000" b="0" dirty="0" smtClean="0"/>
                        <a:t>Recall</a:t>
                      </a:r>
                      <a:endParaRPr lang="zh-CN" altLang="en-US" sz="200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立方体 4"/>
          <p:cNvSpPr/>
          <p:nvPr/>
        </p:nvSpPr>
        <p:spPr>
          <a:xfrm>
            <a:off x="957304" y="2353071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8" name="立方体 5"/>
          <p:cNvSpPr/>
          <p:nvPr/>
        </p:nvSpPr>
        <p:spPr>
          <a:xfrm>
            <a:off x="1518163" y="2408814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</a:t>
            </a:r>
            <a:endParaRPr lang="zh-CN" altLang="en-US" baseline="30000" dirty="0"/>
          </a:p>
        </p:txBody>
      </p:sp>
      <p:sp>
        <p:nvSpPr>
          <p:cNvPr id="9" name="立方体 6"/>
          <p:cNvSpPr/>
          <p:nvPr/>
        </p:nvSpPr>
        <p:spPr>
          <a:xfrm>
            <a:off x="957303" y="2976997"/>
            <a:ext cx="458135" cy="471526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X</a:t>
            </a:r>
            <a:endParaRPr lang="zh-CN" altLang="en-US" dirty="0"/>
          </a:p>
        </p:txBody>
      </p:sp>
      <p:sp>
        <p:nvSpPr>
          <p:cNvPr id="10" name="立方体 7"/>
          <p:cNvSpPr/>
          <p:nvPr/>
        </p:nvSpPr>
        <p:spPr>
          <a:xfrm>
            <a:off x="957304" y="3649215"/>
            <a:ext cx="360040" cy="360040"/>
          </a:xfrm>
          <a:prstGeom prst="cube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X</a:t>
            </a:r>
            <a:endParaRPr lang="zh-CN" altLang="en-US" baseline="300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3448" y="4225279"/>
            <a:ext cx="291286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55" y="4225279"/>
            <a:ext cx="2861692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2"/>
          <p:cNvSpPr/>
          <p:nvPr/>
        </p:nvSpPr>
        <p:spPr>
          <a:xfrm>
            <a:off x="1907194" y="2230839"/>
            <a:ext cx="7115007" cy="593758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28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Individual</a:t>
            </a:r>
            <a:r>
              <a:rPr lang="zh-CN" altLang="en-US" dirty="0"/>
              <a:t> </a:t>
            </a:r>
            <a:r>
              <a:rPr lang="en-US" altLang="zh-CN" dirty="0"/>
              <a:t>Behavior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FEMA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12432"/>
            <a:ext cx="3168352" cy="4762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64088" y="2147022"/>
            <a:ext cx="280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Evolutionary analysis:</a:t>
            </a: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Use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en-US" altLang="zh-CN" dirty="0" smtClean="0">
                <a:cs typeface="Times New Roman" panose="02020603050405020304" pitchFamily="18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and </a:t>
            </a:r>
            <a:r>
              <a:rPr lang="en-US" altLang="zh-CN" dirty="0" smtClean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8" name="直接连接符 8"/>
          <p:cNvCxnSpPr>
            <a:stCxn id="12" idx="1"/>
          </p:cNvCxnSpPr>
          <p:nvPr/>
        </p:nvCxnSpPr>
        <p:spPr>
          <a:xfrm flipH="1">
            <a:off x="4860032" y="2470188"/>
            <a:ext cx="504056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64088" y="1500691"/>
            <a:ext cx="344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Re-decomposition:</a:t>
            </a: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Re-compute projection matrices</a:t>
            </a:r>
          </a:p>
        </p:txBody>
      </p:sp>
      <p:cxnSp>
        <p:nvCxnSpPr>
          <p:cNvPr id="10" name="直接连接符 12"/>
          <p:cNvCxnSpPr>
            <a:stCxn id="14" idx="1"/>
          </p:cNvCxnSpPr>
          <p:nvPr/>
        </p:nvCxnSpPr>
        <p:spPr>
          <a:xfrm flipH="1">
            <a:off x="4716016" y="1823857"/>
            <a:ext cx="648072" cy="323165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3857118"/>
            <a:ext cx="2802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Evolutionary analysis: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Use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ΔX </a:t>
            </a:r>
            <a:r>
              <a:rPr lang="en-US" altLang="zh-CN" dirty="0" smtClean="0">
                <a:cs typeface="Times New Roman" panose="02020603050405020304" pitchFamily="18" charset="0"/>
              </a:rPr>
              <a:t>to update </a:t>
            </a:r>
            <a:r>
              <a:rPr lang="en-US" altLang="zh-CN" dirty="0" err="1" smtClean="0">
                <a:solidFill>
                  <a:srgbClr val="7030A0"/>
                </a:solidFill>
                <a:cs typeface="Times New Roman" panose="02020603050405020304" pitchFamily="18" charset="0"/>
              </a:rPr>
              <a:t>λ</a:t>
            </a:r>
            <a:r>
              <a:rPr lang="en-US" altLang="zh-CN" dirty="0" smtClean="0">
                <a:cs typeface="Times New Roman" panose="02020603050405020304" pitchFamily="18" charset="0"/>
              </a:rPr>
              <a:t> and </a:t>
            </a:r>
            <a:r>
              <a:rPr lang="en-US" altLang="zh-CN" dirty="0">
                <a:solidFill>
                  <a:srgbClr val="7030A0"/>
                </a:solidFill>
                <a:cs typeface="Times New Roman" panose="02020603050405020304" pitchFamily="18" charset="0"/>
              </a:rPr>
              <a:t>a</a:t>
            </a:r>
            <a:endParaRPr lang="zh-CN" altLang="en-US" dirty="0">
              <a:solidFill>
                <a:srgbClr val="7030A0"/>
              </a:solidFill>
              <a:cs typeface="Times New Roman" panose="02020603050405020304" pitchFamily="18" charset="0"/>
            </a:endParaRPr>
          </a:p>
        </p:txBody>
      </p:sp>
      <p:cxnSp>
        <p:nvCxnSpPr>
          <p:cNvPr id="12" name="直接连接符 17"/>
          <p:cNvCxnSpPr/>
          <p:nvPr/>
        </p:nvCxnSpPr>
        <p:spPr>
          <a:xfrm flipH="1">
            <a:off x="4788024" y="4180284"/>
            <a:ext cx="576064" cy="256484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64088" y="4491209"/>
            <a:ext cx="3443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cs typeface="Times New Roman" panose="02020603050405020304" pitchFamily="18" charset="0"/>
              </a:rPr>
              <a:t>Re-decomposition:</a:t>
            </a:r>
            <a:endParaRPr lang="en-US" altLang="zh-CN" b="1" dirty="0"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cs typeface="Times New Roman" panose="02020603050405020304" pitchFamily="18" charset="0"/>
              </a:rPr>
              <a:t>Re-compute projection matrices</a:t>
            </a:r>
          </a:p>
        </p:txBody>
      </p:sp>
      <p:cxnSp>
        <p:nvCxnSpPr>
          <p:cNvPr id="14" name="直接连接符 19"/>
          <p:cNvCxnSpPr/>
          <p:nvPr/>
        </p:nvCxnSpPr>
        <p:spPr>
          <a:xfrm flipH="1" flipV="1">
            <a:off x="4932040" y="4580786"/>
            <a:ext cx="432048" cy="233589"/>
          </a:xfrm>
          <a:prstGeom prst="line">
            <a:avLst/>
          </a:prstGeom>
          <a:ln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9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Fan@Idol#Word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780" y="1212038"/>
            <a:ext cx="6684439" cy="496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Behavioral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Pattern: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Fan@Idol#Word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032" y="1274164"/>
            <a:ext cx="6625836" cy="490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7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Demo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1: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Fan@Idol#Word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http://www.meng-jiang.com/demos/fema/weibo/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075" y="2164472"/>
            <a:ext cx="6325849" cy="38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Questions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Modeling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Individual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What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individual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networks?</a:t>
            </a:r>
            <a:endParaRPr lang="zh-CN" altLang="en-US" sz="2800" dirty="0" smtClean="0"/>
          </a:p>
          <a:p>
            <a:r>
              <a:rPr lang="en-US" altLang="zh-CN" sz="2800" dirty="0" smtClean="0"/>
              <a:t>Why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should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study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individual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behavior?</a:t>
            </a:r>
            <a:endParaRPr lang="zh-CN" altLang="en-US" sz="2800" dirty="0" smtClean="0"/>
          </a:p>
          <a:p>
            <a:r>
              <a:rPr lang="en-US" altLang="zh-CN" sz="2800" dirty="0" smtClean="0"/>
              <a:t>What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state-of-the-art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models?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relations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spatiotemporal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domains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networks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9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Demo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2: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Author@Affiliation#Keyword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http://www.meng-jiang.com/demos/fema/mas/</a:t>
            </a:r>
            <a:endParaRPr lang="zh-CN" alt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48" y="2078932"/>
            <a:ext cx="6617503" cy="403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/>
              <a:t>Demo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3: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Author@Affiliation$Paper&amp;Venue#Keyword</a:t>
            </a:r>
            <a:r>
              <a:rPr lang="zh-CN" altLang="en-US" sz="2800" dirty="0" smtClean="0"/>
              <a:t>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hlinkClick r:id="rId2"/>
              </a:rPr>
              <a:t>http://www.meng-jiang.com/demos/hindblp/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Jiang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et al. </a:t>
            </a:r>
            <a:r>
              <a:rPr lang="en-US" altLang="zh-CN" b="1" dirty="0" smtClean="0">
                <a:solidFill>
                  <a:schemeClr val="bg1"/>
                </a:solidFill>
              </a:rPr>
              <a:t>Flexible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Evolutionary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Multi-faceted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Analysis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for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Dynamic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Behavioral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Pattern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Discovery.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</a:rPr>
              <a:t>KDD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altLang="zh-CN" dirty="0" smtClean="0">
                <a:solidFill>
                  <a:schemeClr val="bg1"/>
                </a:solidFill>
              </a:rPr>
              <a:t>2014.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216" y="2201461"/>
            <a:ext cx="5231567" cy="384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2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636920"/>
            <a:ext cx="9144000" cy="990600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Modeling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social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contexts,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r>
              <a:rPr lang="zh-CN" altLang="en-US" sz="3600" dirty="0" smtClean="0"/>
              <a:t>	</a:t>
            </a:r>
            <a:r>
              <a:rPr lang="en-US" altLang="zh-CN" sz="3600" dirty="0" err="1" smtClean="0"/>
              <a:t>spatio</a:t>
            </a:r>
            <a:r>
              <a:rPr lang="en-US" altLang="zh-CN" sz="3600" dirty="0" smtClean="0"/>
              <a:t>-temporal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contexts: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Amazing!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zh-CN" altLang="en-US" sz="3600" dirty="0" smtClean="0"/>
              <a:t>							</a:t>
            </a:r>
            <a:r>
              <a:rPr lang="en-US" altLang="zh-CN" sz="3600" dirty="0" smtClean="0"/>
              <a:t>…however…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1856408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0" y="636920"/>
            <a:ext cx="9144000" cy="990600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Modeling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social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contexts,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r>
              <a:rPr lang="zh-CN" altLang="en-US" sz="3600" dirty="0" smtClean="0"/>
              <a:t>	</a:t>
            </a:r>
            <a:r>
              <a:rPr lang="en-US" altLang="zh-CN" sz="3600" dirty="0" err="1" smtClean="0"/>
              <a:t>spatio</a:t>
            </a:r>
            <a:r>
              <a:rPr lang="en-US" altLang="zh-CN" sz="3600" dirty="0" smtClean="0"/>
              <a:t>-temporal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contexts: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Amazing!</a:t>
            </a:r>
            <a:r>
              <a:rPr lang="zh-CN" altLang="en-US" sz="3600" dirty="0" smtClean="0"/>
              <a:t/>
            </a:r>
            <a:br>
              <a:rPr lang="zh-CN" altLang="en-US" sz="3600" dirty="0" smtClean="0"/>
            </a:br>
            <a:r>
              <a:rPr lang="zh-CN" altLang="en-US" sz="3600" dirty="0" smtClean="0"/>
              <a:t>							</a:t>
            </a:r>
            <a:r>
              <a:rPr lang="en-US" altLang="zh-CN" sz="3600" dirty="0" smtClean="0"/>
              <a:t>…however…</a:t>
            </a:r>
            <a:endParaRPr lang="en-US" sz="3600" dirty="0"/>
          </a:p>
        </p:txBody>
      </p:sp>
      <p:sp>
        <p:nvSpPr>
          <p:cNvPr id="14" name="爆炸形 2 4"/>
          <p:cNvSpPr/>
          <p:nvPr/>
        </p:nvSpPr>
        <p:spPr>
          <a:xfrm>
            <a:off x="1094282" y="2150001"/>
            <a:ext cx="7330190" cy="3029594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400" b="1" dirty="0" err="1" smtClean="0"/>
              <a:t>Sparsity</a:t>
            </a:r>
            <a:endParaRPr lang="zh-CN" altLang="en-US" sz="5400" b="1" dirty="0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5179595"/>
            <a:ext cx="9144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rgbClr val="011C9A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600" dirty="0" smtClean="0">
                <a:solidFill>
                  <a:srgbClr val="FF0000"/>
                </a:solidFill>
              </a:rPr>
              <a:t>i</a:t>
            </a:r>
            <a:r>
              <a:rPr lang="en-US" altLang="zh-CN" sz="3600" dirty="0" smtClean="0">
                <a:solidFill>
                  <a:srgbClr val="FF0000"/>
                </a:solidFill>
              </a:rPr>
              <a:t>n</a:t>
            </a:r>
            <a:r>
              <a:rPr lang="zh-CN" altLang="en-US" sz="3600" dirty="0" smtClean="0">
                <a:solidFill>
                  <a:srgbClr val="FF0000"/>
                </a:solidFill>
              </a:rPr>
              <a:t> </a:t>
            </a:r>
            <a:r>
              <a:rPr lang="en-US" altLang="zh-CN" sz="3600" dirty="0" smtClean="0">
                <a:solidFill>
                  <a:srgbClr val="FF0000"/>
                </a:solidFill>
              </a:rPr>
              <a:t>one</a:t>
            </a:r>
            <a:r>
              <a:rPr lang="zh-CN" altLang="en-US" sz="3600" dirty="0" smtClean="0">
                <a:solidFill>
                  <a:srgbClr val="FF0000"/>
                </a:solidFill>
              </a:rPr>
              <a:t> </a:t>
            </a:r>
            <a:r>
              <a:rPr lang="en-US" altLang="zh-CN" sz="3600" dirty="0" smtClean="0">
                <a:solidFill>
                  <a:srgbClr val="FF0000"/>
                </a:solidFill>
              </a:rPr>
              <a:t>domain…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9085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Besides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11C9A"/>
                </a:solidFill>
              </a:rPr>
              <a:t>Post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24" y="2257446"/>
            <a:ext cx="8105551" cy="275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0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Besides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11C9A"/>
                </a:solidFill>
              </a:rPr>
              <a:t>Image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454" y="1603520"/>
            <a:ext cx="5936105" cy="434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8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Besides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11C9A"/>
                </a:solidFill>
              </a:rPr>
              <a:t>Video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20" y="1632574"/>
            <a:ext cx="5954543" cy="42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5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Besides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11C9A"/>
                </a:solidFill>
              </a:rPr>
              <a:t>Social label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95" y="2188595"/>
            <a:ext cx="7300210" cy="36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59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Besides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11C9A"/>
                </a:solidFill>
              </a:rPr>
              <a:t>Group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0" y="2490795"/>
            <a:ext cx="8259580" cy="261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Besides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Contexts: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70" y="1824519"/>
            <a:ext cx="5706056" cy="395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33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Individual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Post: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mind?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en-US" altLang="zh-CN" dirty="0" smtClean="0"/>
              <a:t>Like,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Comment,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37" y="2119683"/>
            <a:ext cx="5451925" cy="16585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37" y="4520051"/>
            <a:ext cx="5500359" cy="131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Cross-Domain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11C9A"/>
                </a:solidFill>
              </a:rPr>
              <a:t>Codebook Transfer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(CBT)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40386" y="3150143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466" y="5375784"/>
            <a:ext cx="934933" cy="5183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5" y="5375784"/>
            <a:ext cx="1158727" cy="5183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29062" y="3150143"/>
            <a:ext cx="2141095" cy="21390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下箭头 46"/>
          <p:cNvSpPr/>
          <p:nvPr/>
        </p:nvSpPr>
        <p:spPr>
          <a:xfrm rot="16200000">
            <a:off x="4328624" y="3718447"/>
            <a:ext cx="453295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45" y="2129320"/>
            <a:ext cx="1697176" cy="8915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0" y="2026799"/>
            <a:ext cx="2298317" cy="9940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rot="16200000">
            <a:off x="957460" y="4232791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1836990" y="3176412"/>
            <a:ext cx="17331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books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 rot="16200000">
            <a:off x="5068784" y="4206522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7" name="Rectangle 16"/>
          <p:cNvSpPr/>
          <p:nvPr/>
        </p:nvSpPr>
        <p:spPr>
          <a:xfrm>
            <a:off x="5948314" y="3150143"/>
            <a:ext cx="1824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movies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90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Cross-Domain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C9A"/>
                </a:solidFill>
              </a:rPr>
              <a:t>Codebook Transfer</a:t>
            </a:r>
            <a:r>
              <a:rPr lang="zh-CN" altLang="en-US" dirty="0">
                <a:solidFill>
                  <a:srgbClr val="011C9A"/>
                </a:solidFill>
              </a:rPr>
              <a:t> </a:t>
            </a:r>
            <a:r>
              <a:rPr lang="en-US" altLang="zh-CN" dirty="0">
                <a:solidFill>
                  <a:srgbClr val="011C9A"/>
                </a:solidFill>
              </a:rPr>
              <a:t>(CBT)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83" y="4986040"/>
            <a:ext cx="1158727" cy="5183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200" y="2760399"/>
            <a:ext cx="2141095" cy="21390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6200000">
            <a:off x="-14402" y="3843047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865128" y="2786668"/>
            <a:ext cx="17331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books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16" y="2284023"/>
            <a:ext cx="5696262" cy="1545889"/>
          </a:xfrm>
          <a:prstGeom prst="rect">
            <a:avLst/>
          </a:prstGeom>
        </p:spPr>
      </p:pic>
      <p:cxnSp>
        <p:nvCxnSpPr>
          <p:cNvPr id="18" name="Straight Arrow Connector 17"/>
          <p:cNvCxnSpPr>
            <a:stCxn id="19" idx="2"/>
          </p:cNvCxnSpPr>
          <p:nvPr/>
        </p:nvCxnSpPr>
        <p:spPr>
          <a:xfrm flipH="1">
            <a:off x="7419008" y="1832513"/>
            <a:ext cx="376608" cy="61214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100554" y="1186182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m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1" name="Straight Arrow Connector 20"/>
          <p:cNvCxnSpPr>
            <a:stCxn id="22" idx="2"/>
          </p:cNvCxnSpPr>
          <p:nvPr/>
        </p:nvCxnSpPr>
        <p:spPr>
          <a:xfrm>
            <a:off x="6337609" y="2138584"/>
            <a:ext cx="380001" cy="3060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642547" y="1492253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n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endParaRPr lang="zh-CN" altLang="en-US" sz="3600" i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416" y="5383522"/>
            <a:ext cx="6349584" cy="54919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794416" y="3829912"/>
            <a:ext cx="6120984" cy="29980"/>
          </a:xfrm>
          <a:prstGeom prst="line">
            <a:avLst/>
          </a:prstGeom>
          <a:ln w="381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089479" y="5038563"/>
            <a:ext cx="748553" cy="465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38033" y="4544737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k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/>
              <a:t>l</a:t>
            </a:r>
            <a:endParaRPr lang="zh-CN" altLang="en-US" sz="3600" i="1" dirty="0"/>
          </a:p>
        </p:txBody>
      </p:sp>
      <p:sp>
        <p:nvSpPr>
          <p:cNvPr id="34" name="Rectangle 33"/>
          <p:cNvSpPr/>
          <p:nvPr/>
        </p:nvSpPr>
        <p:spPr>
          <a:xfrm>
            <a:off x="2593809" y="4046739"/>
            <a:ext cx="6550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11C9A"/>
                </a:solidFill>
              </a:rPr>
              <a:t>Codebook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=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User</a:t>
            </a:r>
            <a:r>
              <a:rPr lang="zh-CN" altLang="en-US" sz="2800" dirty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Group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×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Item</a:t>
            </a:r>
            <a:r>
              <a:rPr lang="zh-CN" altLang="en-US" sz="2800" dirty="0" smtClean="0">
                <a:solidFill>
                  <a:srgbClr val="011C9A"/>
                </a:solidFill>
              </a:rPr>
              <a:t> </a:t>
            </a:r>
            <a:r>
              <a:rPr lang="en-US" altLang="zh-CN" sz="2800" dirty="0" smtClean="0">
                <a:solidFill>
                  <a:srgbClr val="011C9A"/>
                </a:solidFill>
              </a:rPr>
              <a:t>Group</a:t>
            </a:r>
            <a:r>
              <a:rPr lang="en-US" sz="2800" dirty="0" smtClean="0">
                <a:solidFill>
                  <a:srgbClr val="011C9A"/>
                </a:solidFill>
              </a:rPr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411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Cross-Domain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C9A"/>
                </a:solidFill>
              </a:rPr>
              <a:t>Codebook Transfer</a:t>
            </a:r>
            <a:r>
              <a:rPr lang="zh-CN" altLang="en-US" dirty="0">
                <a:solidFill>
                  <a:srgbClr val="011C9A"/>
                </a:solidFill>
              </a:rPr>
              <a:t> </a:t>
            </a:r>
            <a:r>
              <a:rPr lang="en-US" altLang="zh-CN" dirty="0">
                <a:solidFill>
                  <a:srgbClr val="011C9A"/>
                </a:solidFill>
              </a:rPr>
              <a:t>(CBT)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" y="2760399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280" y="4986040"/>
            <a:ext cx="934933" cy="51837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 rot="16200000">
            <a:off x="-14402" y="3816778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p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865128" y="2760399"/>
            <a:ext cx="1824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</a:t>
            </a:r>
            <a:r>
              <a:rPr lang="en-US" altLang="zh-CN" sz="3200" dirty="0" smtClean="0"/>
              <a:t> movies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66" y="3854421"/>
            <a:ext cx="6137778" cy="1669419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25" idx="2"/>
          </p:cNvCxnSpPr>
          <p:nvPr/>
        </p:nvCxnSpPr>
        <p:spPr>
          <a:xfrm>
            <a:off x="6385925" y="2721700"/>
            <a:ext cx="343167" cy="12723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587997" y="2075369"/>
            <a:ext cx="35958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Codebook: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072570" y="3454133"/>
            <a:ext cx="323028" cy="5398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947617" y="2764751"/>
            <a:ext cx="12618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q</a:t>
            </a:r>
            <a:r>
              <a:rPr lang="zh-CN" altLang="en-US" sz="3600" i="1" dirty="0" smtClean="0"/>
              <a:t> </a:t>
            </a:r>
            <a:r>
              <a:rPr lang="en-US" altLang="zh-CN" sz="3600" dirty="0"/>
              <a:t>×</a:t>
            </a:r>
            <a:r>
              <a:rPr lang="zh-CN" altLang="en-US" sz="3600" i="1" dirty="0"/>
              <a:t> </a:t>
            </a:r>
            <a:r>
              <a:rPr lang="en-US" altLang="zh-CN" sz="3600" i="1" dirty="0" smtClean="0"/>
              <a:t>l</a:t>
            </a:r>
            <a:endParaRPr lang="zh-CN" altLang="en-US" sz="3600" i="1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5701685" y="3620365"/>
            <a:ext cx="441931" cy="3736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500275" y="3060648"/>
            <a:ext cx="1390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p</a:t>
            </a:r>
            <a:r>
              <a:rPr lang="zh-CN" altLang="en-US" sz="3600" i="1" dirty="0" smtClean="0"/>
              <a:t> </a:t>
            </a:r>
            <a:r>
              <a:rPr lang="en-US" altLang="zh-CN" sz="3600" dirty="0" smtClean="0"/>
              <a:t>×</a:t>
            </a:r>
            <a:r>
              <a:rPr lang="zh-CN" altLang="en-US" sz="3600" i="1" dirty="0" smtClean="0"/>
              <a:t> </a:t>
            </a:r>
            <a:r>
              <a:rPr lang="en-US" altLang="zh-CN" sz="3600" i="1" dirty="0" smtClean="0"/>
              <a:t>k</a:t>
            </a:r>
            <a:endParaRPr lang="zh-CN" alt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812866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Cross-Domain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11C9A"/>
                </a:solidFill>
              </a:rPr>
              <a:t>Codebook Transfer</a:t>
            </a:r>
            <a:r>
              <a:rPr lang="zh-CN" altLang="en-US" dirty="0">
                <a:solidFill>
                  <a:srgbClr val="011C9A"/>
                </a:solidFill>
              </a:rPr>
              <a:t> </a:t>
            </a:r>
            <a:r>
              <a:rPr lang="en-US" altLang="zh-CN" dirty="0">
                <a:solidFill>
                  <a:srgbClr val="011C9A"/>
                </a:solidFill>
              </a:rPr>
              <a:t>(CBT)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Li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Can Movies and Books Collaborate? Cross-Domain Collaborative Filtering for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IJCAI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2009.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13" y="2175086"/>
            <a:ext cx="5831174" cy="3934775"/>
          </a:xfrm>
          <a:prstGeom prst="rect">
            <a:avLst/>
          </a:prstGeom>
        </p:spPr>
      </p:pic>
      <p:sp>
        <p:nvSpPr>
          <p:cNvPr id="17" name="矩形 2"/>
          <p:cNvSpPr/>
          <p:nvPr/>
        </p:nvSpPr>
        <p:spPr>
          <a:xfrm>
            <a:off x="3132944" y="3582649"/>
            <a:ext cx="4354644" cy="34477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2"/>
          <p:cNvSpPr/>
          <p:nvPr/>
        </p:nvSpPr>
        <p:spPr>
          <a:xfrm>
            <a:off x="3132943" y="4641537"/>
            <a:ext cx="4354644" cy="34477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"/>
          <p:cNvSpPr/>
          <p:nvPr/>
        </p:nvSpPr>
        <p:spPr>
          <a:xfrm>
            <a:off x="3132943" y="5709111"/>
            <a:ext cx="4354644" cy="344774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Cross-Domain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Coordinate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System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dirty="0" smtClean="0">
                <a:solidFill>
                  <a:srgbClr val="011C9A"/>
                </a:solidFill>
              </a:rPr>
              <a:t>Transfer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(CST)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Pan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Transfer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Collaborative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Filtering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AAAI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2010.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475277" y="3301181"/>
            <a:ext cx="2141095" cy="213902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81909" y="3561199"/>
            <a:ext cx="1664269" cy="16464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下箭头 46"/>
          <p:cNvSpPr/>
          <p:nvPr/>
        </p:nvSpPr>
        <p:spPr>
          <a:xfrm rot="16200000">
            <a:off x="4906116" y="3503689"/>
            <a:ext cx="453295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236" y="2280358"/>
            <a:ext cx="1697176" cy="89150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 rot="16200000">
            <a:off x="394965" y="4414188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/>
              <a:t>n</a:t>
            </a:r>
            <a:r>
              <a:rPr lang="en-US" altLang="zh-CN" sz="2400" dirty="0" smtClean="0"/>
              <a:t> users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1038841" y="3561199"/>
            <a:ext cx="14173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q</a:t>
            </a:r>
            <a:r>
              <a:rPr lang="en-US" altLang="zh-CN" sz="2400" dirty="0" smtClean="0"/>
              <a:t> movies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 rot="16200000">
            <a:off x="6003675" y="4357560"/>
            <a:ext cx="15279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n</a:t>
            </a:r>
            <a:r>
              <a:rPr lang="en-US" altLang="zh-CN" sz="3200" dirty="0" smtClean="0"/>
              <a:t> users</a:t>
            </a:r>
            <a:endParaRPr lang="en-US" sz="3200" dirty="0"/>
          </a:p>
        </p:txBody>
      </p:sp>
      <p:sp>
        <p:nvSpPr>
          <p:cNvPr id="30" name="Rectangle 29"/>
          <p:cNvSpPr/>
          <p:nvPr/>
        </p:nvSpPr>
        <p:spPr>
          <a:xfrm>
            <a:off x="6670297" y="3301181"/>
            <a:ext cx="19383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m</a:t>
            </a:r>
            <a:r>
              <a:rPr lang="en-US" altLang="zh-CN" sz="3200" smtClean="0"/>
              <a:t> </a:t>
            </a:r>
            <a:r>
              <a:rPr lang="en-US" altLang="zh-CN" sz="3200" dirty="0" smtClean="0"/>
              <a:t>movies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77236" y="4034315"/>
            <a:ext cx="1700619" cy="672757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810091" y="3574527"/>
            <a:ext cx="1664269" cy="16464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Rectangle 34"/>
          <p:cNvSpPr/>
          <p:nvPr/>
        </p:nvSpPr>
        <p:spPr>
          <a:xfrm rot="16200000">
            <a:off x="2456405" y="4397765"/>
            <a:ext cx="11945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/>
              <a:t>p</a:t>
            </a:r>
            <a:r>
              <a:rPr lang="en-US" altLang="zh-CN" sz="2400" dirty="0" smtClean="0"/>
              <a:t> users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2972027" y="3569653"/>
            <a:ext cx="1502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/>
              <a:t>m</a:t>
            </a:r>
            <a:r>
              <a:rPr lang="en-US" altLang="zh-CN" sz="2400" dirty="0" smtClean="0"/>
              <a:t> movies</a:t>
            </a:r>
            <a:endParaRPr lang="en-US" sz="24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98730" y="4088458"/>
            <a:ext cx="1700619" cy="67275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84" y="2582515"/>
            <a:ext cx="1697176" cy="89150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315799" y="5521112"/>
            <a:ext cx="259878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mtClean="0"/>
              <a:t>auxiliary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</a:t>
            </a:r>
            <a:endParaRPr lang="en-US" sz="3200" dirty="0"/>
          </a:p>
        </p:txBody>
      </p:sp>
      <p:sp>
        <p:nvSpPr>
          <p:cNvPr id="40" name="Rectangle 39"/>
          <p:cNvSpPr/>
          <p:nvPr/>
        </p:nvSpPr>
        <p:spPr>
          <a:xfrm>
            <a:off x="6384862" y="5543057"/>
            <a:ext cx="214193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mtClean="0"/>
              <a:t>target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1175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Cross-Domain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Coordinate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System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dirty="0" smtClean="0">
                <a:solidFill>
                  <a:srgbClr val="011C9A"/>
                </a:solidFill>
              </a:rPr>
              <a:t>Transfer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(CST)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85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617452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Pan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Transfer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Learning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Collaborative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Filtering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for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Sparsity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Reduction.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AAAI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2010.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95943"/>
            <a:ext cx="6858000" cy="7676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207" y="3915380"/>
            <a:ext cx="6715593" cy="199438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51497" y="2101862"/>
            <a:ext cx="27126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auxiliary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data:</a:t>
            </a:r>
            <a:endParaRPr lang="en-US" sz="3200" dirty="0"/>
          </a:p>
        </p:txBody>
      </p:sp>
      <p:sp>
        <p:nvSpPr>
          <p:cNvPr id="32" name="Rectangle 31"/>
          <p:cNvSpPr/>
          <p:nvPr/>
        </p:nvSpPr>
        <p:spPr>
          <a:xfrm>
            <a:off x="251497" y="3363567"/>
            <a:ext cx="22557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/>
              <a:t>target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data:</a:t>
            </a:r>
            <a:endParaRPr lang="en-US" sz="3200" dirty="0"/>
          </a:p>
        </p:txBody>
      </p:sp>
      <p:sp>
        <p:nvSpPr>
          <p:cNvPr id="33" name="矩形 48"/>
          <p:cNvSpPr/>
          <p:nvPr/>
        </p:nvSpPr>
        <p:spPr>
          <a:xfrm>
            <a:off x="6011055" y="2604543"/>
            <a:ext cx="674558" cy="558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48"/>
          <p:cNvSpPr/>
          <p:nvPr/>
        </p:nvSpPr>
        <p:spPr>
          <a:xfrm flipH="1">
            <a:off x="7270228" y="2595943"/>
            <a:ext cx="786983" cy="5669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48"/>
          <p:cNvSpPr/>
          <p:nvPr/>
        </p:nvSpPr>
        <p:spPr>
          <a:xfrm>
            <a:off x="3702571" y="4633379"/>
            <a:ext cx="2308484" cy="755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8"/>
          <p:cNvSpPr/>
          <p:nvPr/>
        </p:nvSpPr>
        <p:spPr>
          <a:xfrm>
            <a:off x="6317527" y="4633379"/>
            <a:ext cx="2369273" cy="7557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36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Cross-Domain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FUSE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86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617452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Chen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Making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from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Domains.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KDD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2013.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下箭头 46"/>
          <p:cNvSpPr/>
          <p:nvPr/>
        </p:nvSpPr>
        <p:spPr>
          <a:xfrm rot="16200000">
            <a:off x="4086578" y="3503689"/>
            <a:ext cx="453295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445" y="2129320"/>
            <a:ext cx="1697176" cy="891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72" y="2026799"/>
            <a:ext cx="2298317" cy="9940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91" y="5348113"/>
            <a:ext cx="1378330" cy="6970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709" y="5477435"/>
            <a:ext cx="1544578" cy="632426"/>
          </a:xfrm>
          <a:prstGeom prst="rect">
            <a:avLst/>
          </a:prstGeom>
        </p:spPr>
      </p:pic>
      <p:sp>
        <p:nvSpPr>
          <p:cNvPr id="19" name="Cube 18"/>
          <p:cNvSpPr/>
          <p:nvPr/>
        </p:nvSpPr>
        <p:spPr>
          <a:xfrm>
            <a:off x="1204846" y="3316857"/>
            <a:ext cx="2122970" cy="1914709"/>
          </a:xfrm>
          <a:prstGeom prst="cub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5594548" y="3316857"/>
            <a:ext cx="2122970" cy="1914709"/>
          </a:xfrm>
          <a:prstGeom prst="cub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16200000">
            <a:off x="421779" y="4364637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user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 rot="18837494">
            <a:off x="827979" y="3135251"/>
            <a:ext cx="753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tag</a:t>
            </a:r>
            <a:endParaRPr lang="en-US" sz="3200" dirty="0"/>
          </a:p>
        </p:txBody>
      </p:sp>
      <p:sp>
        <p:nvSpPr>
          <p:cNvPr id="25" name="Rectangle 24"/>
          <p:cNvSpPr/>
          <p:nvPr/>
        </p:nvSpPr>
        <p:spPr>
          <a:xfrm>
            <a:off x="1206549" y="3796519"/>
            <a:ext cx="107273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book</a:t>
            </a:r>
            <a:endParaRPr lang="en-US" sz="3200" dirty="0"/>
          </a:p>
        </p:txBody>
      </p:sp>
      <p:sp>
        <p:nvSpPr>
          <p:cNvPr id="27" name="Rectangle 26"/>
          <p:cNvSpPr/>
          <p:nvPr/>
        </p:nvSpPr>
        <p:spPr>
          <a:xfrm rot="16200000">
            <a:off x="4809778" y="4364637"/>
            <a:ext cx="98135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smtClean="0"/>
              <a:t>user</a:t>
            </a:r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 rot="18837494">
            <a:off x="5215978" y="3135251"/>
            <a:ext cx="753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tag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5594548" y="3796519"/>
            <a:ext cx="1277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movie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002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Cross-Domain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FUSE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87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617452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Chen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Making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from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Domains.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KDD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2013.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08" y="2053652"/>
            <a:ext cx="5806183" cy="509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09" y="3509046"/>
            <a:ext cx="7311382" cy="1733877"/>
          </a:xfrm>
          <a:prstGeom prst="rect">
            <a:avLst/>
          </a:prstGeom>
        </p:spPr>
      </p:pic>
      <p:sp>
        <p:nvSpPr>
          <p:cNvPr id="14" name="Triangle 13"/>
          <p:cNvSpPr/>
          <p:nvPr/>
        </p:nvSpPr>
        <p:spPr>
          <a:xfrm flipV="1">
            <a:off x="2533338" y="2563316"/>
            <a:ext cx="5531370" cy="945729"/>
          </a:xfrm>
          <a:prstGeom prst="triangle">
            <a:avLst>
              <a:gd name="adj" fmla="val 67615"/>
            </a:avLst>
          </a:prstGeom>
          <a:gradFill flip="none" rotWithShape="1">
            <a:gsLst>
              <a:gs pos="0">
                <a:srgbClr val="011C9A">
                  <a:tint val="66000"/>
                  <a:satMod val="160000"/>
                </a:srgbClr>
              </a:gs>
              <a:gs pos="50000">
                <a:srgbClr val="011C9A">
                  <a:tint val="44500"/>
                  <a:satMod val="160000"/>
                </a:srgbClr>
              </a:gs>
              <a:gs pos="100000">
                <a:srgbClr val="011C9A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48"/>
          <p:cNvSpPr/>
          <p:nvPr/>
        </p:nvSpPr>
        <p:spPr>
          <a:xfrm>
            <a:off x="4913028" y="3509045"/>
            <a:ext cx="2267261" cy="718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9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Cross-Domain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FUSE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88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0" y="6174522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Chen</a:t>
            </a:r>
            <a:r>
              <a:rPr lang="zh-CN" alt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smtClean="0">
                <a:solidFill>
                  <a:schemeClr val="bg1"/>
                </a:solidFill>
              </a:rPr>
              <a:t>et al.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Making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Recommendation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from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Domains. </a:t>
            </a:r>
            <a:r>
              <a:rPr lang="en-US" altLang="zh-CN" sz="2000" i="1" dirty="0" smtClean="0">
                <a:solidFill>
                  <a:schemeClr val="bg1"/>
                </a:solidFill>
              </a:rPr>
              <a:t>KDD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en-US" altLang="zh-CN" sz="2000" dirty="0" smtClean="0">
                <a:solidFill>
                  <a:schemeClr val="bg1"/>
                </a:solidFill>
              </a:rPr>
              <a:t>2013.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48" y="2085270"/>
            <a:ext cx="7012281" cy="338596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172348" y="3199440"/>
            <a:ext cx="13660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</a:rPr>
              <a:t>Gradient</a:t>
            </a:r>
            <a:endParaRPr lang="zh-CN" altLang="en-US" sz="2400" i="1" dirty="0" smtClean="0">
              <a:solidFill>
                <a:srgbClr val="011C9A"/>
              </a:solidFill>
            </a:endParaRPr>
          </a:p>
          <a:p>
            <a:r>
              <a:rPr lang="en-US" altLang="zh-CN" sz="2400" i="1" dirty="0" smtClean="0">
                <a:solidFill>
                  <a:srgbClr val="011C9A"/>
                </a:solidFill>
              </a:rPr>
              <a:t>Descent</a:t>
            </a:r>
            <a:endParaRPr lang="zh-CN" altLang="en-US" sz="2400" i="1" dirty="0">
              <a:solidFill>
                <a:srgbClr val="011C9A"/>
              </a:solidFill>
            </a:endParaRPr>
          </a:p>
          <a:p>
            <a:r>
              <a:rPr lang="en-US" altLang="zh-CN" sz="2400" i="1" dirty="0" smtClean="0"/>
              <a:t>Methods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140620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Meets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2359"/>
            <a:ext cx="4174761" cy="28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89578" y="2505512"/>
            <a:ext cx="1070548" cy="7780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89578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/>
          <p:cNvSpPr/>
          <p:nvPr/>
        </p:nvSpPr>
        <p:spPr>
          <a:xfrm>
            <a:off x="7260719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/>
          <p:cNvSpPr/>
          <p:nvPr/>
        </p:nvSpPr>
        <p:spPr>
          <a:xfrm>
            <a:off x="7260719" y="2505511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下箭头 46"/>
          <p:cNvSpPr/>
          <p:nvPr/>
        </p:nvSpPr>
        <p:spPr>
          <a:xfrm rot="7629485">
            <a:off x="6569826" y="3285640"/>
            <a:ext cx="453295" cy="100241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下箭头 46"/>
          <p:cNvSpPr/>
          <p:nvPr/>
        </p:nvSpPr>
        <p:spPr>
          <a:xfrm rot="10800000">
            <a:off x="5493044" y="3440841"/>
            <a:ext cx="453295" cy="69201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下箭头 46"/>
          <p:cNvSpPr/>
          <p:nvPr/>
        </p:nvSpPr>
        <p:spPr>
          <a:xfrm rot="5400000">
            <a:off x="6530993" y="2559984"/>
            <a:ext cx="453295" cy="69201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5019104" y="3479148"/>
            <a:ext cx="340948" cy="6537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6" name="Rectangle 15"/>
          <p:cNvSpPr/>
          <p:nvPr/>
        </p:nvSpPr>
        <p:spPr>
          <a:xfrm>
            <a:off x="7330623" y="3454356"/>
            <a:ext cx="340948" cy="6537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7" name="Rectangle 16"/>
          <p:cNvSpPr/>
          <p:nvPr/>
        </p:nvSpPr>
        <p:spPr>
          <a:xfrm>
            <a:off x="6647269" y="1972942"/>
            <a:ext cx="340948" cy="65370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Rectangle 17"/>
          <p:cNvSpPr/>
          <p:nvPr/>
        </p:nvSpPr>
        <p:spPr>
          <a:xfrm>
            <a:off x="5189578" y="1784450"/>
            <a:ext cx="340948" cy="6537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" name="Rectangle 2"/>
          <p:cNvSpPr/>
          <p:nvPr/>
        </p:nvSpPr>
        <p:spPr>
          <a:xfrm>
            <a:off x="5295086" y="2582824"/>
            <a:ext cx="859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/>
              <a:t>R</a:t>
            </a:r>
            <a:r>
              <a:rPr lang="en-US" altLang="zh-CN" sz="2400" i="1" smtClean="0"/>
              <a:t>tgt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5105356" y="1806411"/>
            <a:ext cx="859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/>
              <a:t>U</a:t>
            </a:r>
            <a:r>
              <a:rPr lang="en-US" altLang="zh-CN" sz="2400" i="1" smtClean="0"/>
              <a:t>tgt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4361148" y="3458043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U</a:t>
            </a:r>
            <a:r>
              <a:rPr lang="en-US" altLang="zh-CN" sz="2400" i="1" dirty="0" smtClean="0"/>
              <a:t>aux3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543185" y="1902190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U</a:t>
            </a:r>
            <a:r>
              <a:rPr lang="en-US" altLang="zh-CN" sz="2400" i="1" dirty="0" smtClean="0"/>
              <a:t>aux1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7202721" y="2566087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R</a:t>
            </a:r>
            <a:r>
              <a:rPr lang="en-US" altLang="zh-CN" sz="2400" i="1" dirty="0" smtClean="0"/>
              <a:t>aux1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5126419" y="4361563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R</a:t>
            </a:r>
            <a:r>
              <a:rPr lang="en-US" altLang="zh-CN" sz="2400" i="1" dirty="0" smtClean="0"/>
              <a:t>aux3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7202721" y="4378845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/>
              <a:t>R</a:t>
            </a:r>
            <a:r>
              <a:rPr lang="en-US" altLang="zh-CN" sz="2400" i="1" smtClean="0"/>
              <a:t>aux2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7234326" y="3488059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U</a:t>
            </a:r>
            <a:r>
              <a:rPr lang="en-US" altLang="zh-CN" sz="2400" i="1" dirty="0" smtClean="0"/>
              <a:t>aux2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4626197" y="5202786"/>
            <a:ext cx="41713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Bridge: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User×Cluster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95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153" y="2119682"/>
            <a:ext cx="6346959" cy="1658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Individual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Behavior:</a:t>
            </a:r>
            <a:r>
              <a:rPr lang="zh-CN" altLang="en-US" dirty="0" smtClean="0"/>
              <a:t> </a:t>
            </a:r>
            <a:r>
              <a:rPr lang="en-US" altLang="zh-CN" dirty="0" smtClean="0"/>
              <a:t>Twitter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Tweet:</a:t>
            </a:r>
            <a:r>
              <a:rPr lang="zh-CN" altLang="en-US" dirty="0" smtClean="0"/>
              <a:t> </a:t>
            </a:r>
            <a:r>
              <a:rPr lang="en-US" altLang="zh-CN" dirty="0" smtClean="0"/>
              <a:t>What’s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happening?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/>
          </a:p>
          <a:p>
            <a:pPr marL="0" indent="0">
              <a:buNone/>
            </a:pPr>
            <a:endParaRPr lang="zh-CN" altLang="en-US" dirty="0" smtClean="0"/>
          </a:p>
          <a:p>
            <a:r>
              <a:rPr lang="en-US" altLang="zh-CN" dirty="0" smtClean="0"/>
              <a:t>Reply,</a:t>
            </a:r>
            <a:r>
              <a:rPr lang="zh-CN" altLang="en-US" dirty="0" smtClean="0"/>
              <a:t> </a:t>
            </a:r>
            <a:r>
              <a:rPr lang="en-US" altLang="zh-CN" dirty="0" smtClean="0"/>
              <a:t>Retweet,</a:t>
            </a:r>
            <a:r>
              <a:rPr lang="zh-CN" altLang="en-US" dirty="0" smtClean="0"/>
              <a:t> </a:t>
            </a:r>
            <a:r>
              <a:rPr lang="en-US" altLang="zh-CN" dirty="0" smtClean="0"/>
              <a:t>Favorite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85" y="4573834"/>
            <a:ext cx="6427694" cy="12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2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Meets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016" y="1645322"/>
            <a:ext cx="6464508" cy="4477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矩形 48"/>
          <p:cNvSpPr/>
          <p:nvPr/>
        </p:nvSpPr>
        <p:spPr>
          <a:xfrm>
            <a:off x="2951188" y="3020741"/>
            <a:ext cx="3541424" cy="16704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3897548" y="1566248"/>
            <a:ext cx="166744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i="1" dirty="0" smtClean="0">
                <a:solidFill>
                  <a:srgbClr val="FF0000"/>
                </a:solidFill>
              </a:rPr>
              <a:t>Social</a:t>
            </a:r>
            <a:endParaRPr lang="zh-CN" altLang="en-US" sz="4000" i="1" dirty="0">
              <a:solidFill>
                <a:srgbClr val="FF0000"/>
              </a:solidFill>
            </a:endParaRPr>
          </a:p>
          <a:p>
            <a:r>
              <a:rPr lang="en-US" altLang="zh-CN" sz="4000" i="1" dirty="0" smtClean="0">
                <a:solidFill>
                  <a:srgbClr val="FF0000"/>
                </a:solidFill>
              </a:rPr>
              <a:t>Bridge</a:t>
            </a:r>
            <a:endParaRPr lang="en-US" sz="40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7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48"/>
          <p:cNvSpPr/>
          <p:nvPr/>
        </p:nvSpPr>
        <p:spPr>
          <a:xfrm>
            <a:off x="6500754" y="3544236"/>
            <a:ext cx="503376" cy="5054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Social</a:t>
            </a:r>
            <a:r>
              <a:rPr lang="zh-CN" altLang="en-US" dirty="0"/>
              <a:t> </a:t>
            </a:r>
            <a:r>
              <a:rPr lang="en-US" altLang="zh-CN" dirty="0"/>
              <a:t>Recommendation</a:t>
            </a:r>
            <a:r>
              <a:rPr lang="zh-CN" altLang="en-US" dirty="0"/>
              <a:t> </a:t>
            </a:r>
            <a:r>
              <a:rPr lang="en-US" altLang="zh-CN" dirty="0"/>
              <a:t>Meets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02359"/>
            <a:ext cx="4174761" cy="2891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189578" y="2505512"/>
            <a:ext cx="1070548" cy="7780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89578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le 9"/>
          <p:cNvSpPr/>
          <p:nvPr/>
        </p:nvSpPr>
        <p:spPr>
          <a:xfrm>
            <a:off x="7260719" y="4290182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Rectangle 10"/>
          <p:cNvSpPr/>
          <p:nvPr/>
        </p:nvSpPr>
        <p:spPr>
          <a:xfrm>
            <a:off x="7260719" y="2505511"/>
            <a:ext cx="1070548" cy="77800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2" name="下箭头 46"/>
          <p:cNvSpPr/>
          <p:nvPr/>
        </p:nvSpPr>
        <p:spPr>
          <a:xfrm rot="7629485">
            <a:off x="6870519" y="3878246"/>
            <a:ext cx="453295" cy="39953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下箭头 46"/>
          <p:cNvSpPr/>
          <p:nvPr/>
        </p:nvSpPr>
        <p:spPr>
          <a:xfrm rot="13293322">
            <a:off x="6232411" y="3904670"/>
            <a:ext cx="453295" cy="406544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" name="下箭头 46"/>
          <p:cNvSpPr/>
          <p:nvPr/>
        </p:nvSpPr>
        <p:spPr>
          <a:xfrm rot="2504436">
            <a:off x="6872954" y="3253164"/>
            <a:ext cx="453295" cy="42803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Rectangle 2"/>
          <p:cNvSpPr/>
          <p:nvPr/>
        </p:nvSpPr>
        <p:spPr>
          <a:xfrm>
            <a:off x="5295086" y="2582824"/>
            <a:ext cx="8595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/>
              <a:t>R</a:t>
            </a:r>
            <a:r>
              <a:rPr lang="en-US" altLang="zh-CN" sz="2400" i="1" smtClean="0"/>
              <a:t>tgt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7202721" y="2566087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R</a:t>
            </a:r>
            <a:r>
              <a:rPr lang="en-US" altLang="zh-CN" sz="2400" i="1" dirty="0" smtClean="0"/>
              <a:t>aux1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5126419" y="4361563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dirty="0" smtClean="0"/>
              <a:t>R</a:t>
            </a:r>
            <a:r>
              <a:rPr lang="en-US" altLang="zh-CN" sz="2400" i="1" dirty="0" smtClean="0"/>
              <a:t>aux3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7202721" y="4378845"/>
            <a:ext cx="11865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i="1" smtClean="0"/>
              <a:t>R</a:t>
            </a:r>
            <a:r>
              <a:rPr lang="en-US" altLang="zh-CN" sz="2400" i="1" smtClean="0"/>
              <a:t>aux2</a:t>
            </a:r>
            <a:endParaRPr lang="en-US" sz="2400" dirty="0"/>
          </a:p>
        </p:txBody>
      </p:sp>
      <p:sp>
        <p:nvSpPr>
          <p:cNvPr id="27" name="矩形 48"/>
          <p:cNvSpPr/>
          <p:nvPr/>
        </p:nvSpPr>
        <p:spPr>
          <a:xfrm>
            <a:off x="1483238" y="3242844"/>
            <a:ext cx="2128612" cy="102737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46"/>
          <p:cNvSpPr/>
          <p:nvPr/>
        </p:nvSpPr>
        <p:spPr>
          <a:xfrm rot="7629485">
            <a:off x="6175105" y="3000880"/>
            <a:ext cx="453295" cy="88049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Rectangle 29"/>
          <p:cNvSpPr/>
          <p:nvPr/>
        </p:nvSpPr>
        <p:spPr>
          <a:xfrm>
            <a:off x="4776083" y="5199041"/>
            <a:ext cx="3874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Bridge:</a:t>
            </a:r>
            <a:r>
              <a:rPr lang="zh-CN" altLang="en-US" sz="3200" dirty="0" smtClean="0">
                <a:solidFill>
                  <a:srgbClr val="FF0000"/>
                </a:solidFill>
              </a:rPr>
              <a:t> </a:t>
            </a:r>
            <a:r>
              <a:rPr lang="en-US" altLang="zh-CN" sz="3200" dirty="0" err="1" smtClean="0">
                <a:solidFill>
                  <a:srgbClr val="FF0000"/>
                </a:solidFill>
              </a:rPr>
              <a:t>User×User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77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Hybrid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Walk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011C9A"/>
                </a:solidFill>
              </a:rPr>
              <a:t>Second-Order</a:t>
            </a:r>
            <a:r>
              <a:rPr lang="zh-CN" altLang="en-US" dirty="0">
                <a:solidFill>
                  <a:srgbClr val="011C9A"/>
                </a:solidFill>
              </a:rPr>
              <a:t> </a:t>
            </a:r>
            <a:r>
              <a:rPr lang="en-US" altLang="zh-CN" dirty="0">
                <a:solidFill>
                  <a:srgbClr val="011C9A"/>
                </a:solidFill>
              </a:rPr>
              <a:t>Start-Structured</a:t>
            </a:r>
            <a:r>
              <a:rPr lang="zh-CN" altLang="en-US" dirty="0">
                <a:solidFill>
                  <a:srgbClr val="011C9A"/>
                </a:solidFill>
              </a:rPr>
              <a:t> </a:t>
            </a:r>
            <a:r>
              <a:rPr lang="en-US" altLang="zh-CN" dirty="0">
                <a:solidFill>
                  <a:srgbClr val="011C9A"/>
                </a:solidFill>
              </a:rPr>
              <a:t>Graph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894" y="2558618"/>
            <a:ext cx="4418211" cy="3486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7456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Hybrid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Walk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Updating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cross-domain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links</a:t>
            </a:r>
            <a:endParaRPr lang="zh-CN" altLang="en-US" dirty="0" smtClean="0">
              <a:solidFill>
                <a:srgbClr val="011C9A"/>
              </a:solidFill>
            </a:endParaRPr>
          </a:p>
          <a:p>
            <a:endParaRPr lang="zh-CN" altLang="en-US" dirty="0" smtClean="0">
              <a:solidFill>
                <a:srgbClr val="011C9A"/>
              </a:solidFill>
            </a:endParaRPr>
          </a:p>
          <a:p>
            <a:endParaRPr lang="zh-CN" altLang="en-US" dirty="0">
              <a:solidFill>
                <a:srgbClr val="011C9A"/>
              </a:solidFill>
            </a:endParaRPr>
          </a:p>
          <a:p>
            <a:endParaRPr lang="zh-CN" altLang="en-US" dirty="0" smtClean="0">
              <a:solidFill>
                <a:srgbClr val="011C9A"/>
              </a:solidFill>
            </a:endParaRPr>
          </a:p>
          <a:p>
            <a:r>
              <a:rPr lang="en-US" altLang="zh-CN" dirty="0" smtClean="0">
                <a:solidFill>
                  <a:srgbClr val="011C9A"/>
                </a:solidFill>
              </a:rPr>
              <a:t>Updating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within-domain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links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60" y="2191277"/>
            <a:ext cx="2978106" cy="167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431584"/>
            <a:ext cx="4319698" cy="1668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26" y="5266012"/>
            <a:ext cx="4002374" cy="8182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3208304"/>
            <a:ext cx="3773774" cy="73540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26" y="4383824"/>
            <a:ext cx="4230974" cy="8821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26" y="1951418"/>
            <a:ext cx="3050357" cy="11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89" y="2187386"/>
            <a:ext cx="7613611" cy="2923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Hybrid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Walk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11C9A"/>
                </a:solidFill>
              </a:rPr>
              <a:t>High-Order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Star-Structured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Graph</a:t>
            </a:r>
            <a:endParaRPr lang="en-US" dirty="0">
              <a:solidFill>
                <a:srgbClr val="011C9A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44" y="3778250"/>
            <a:ext cx="2824632" cy="1956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591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Hybrid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2499594"/>
            <a:ext cx="9144000" cy="1527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" y="4746787"/>
            <a:ext cx="9144001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1977769"/>
            <a:ext cx="7277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</a:rPr>
              <a:t>Comparing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with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Random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Walk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with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Restarts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>
                <a:solidFill>
                  <a:srgbClr val="011C9A"/>
                </a:solidFill>
              </a:rPr>
              <a:t>M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odels</a:t>
            </a:r>
            <a:endParaRPr lang="en-US" sz="2400" i="1" dirty="0">
              <a:solidFill>
                <a:srgbClr val="011C9A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4223510"/>
            <a:ext cx="71737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 smtClean="0">
                <a:solidFill>
                  <a:srgbClr val="011C9A"/>
                </a:solidFill>
              </a:rPr>
              <a:t>Comparing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with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Social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Recommendation</a:t>
            </a:r>
            <a:r>
              <a:rPr lang="zh-CN" altLang="en-US" sz="2400" i="1" dirty="0" smtClean="0">
                <a:solidFill>
                  <a:srgbClr val="011C9A"/>
                </a:solidFill>
              </a:rPr>
              <a:t> </a:t>
            </a:r>
            <a:r>
              <a:rPr lang="en-US" altLang="zh-CN" sz="2400" i="1" dirty="0" smtClean="0">
                <a:solidFill>
                  <a:srgbClr val="011C9A"/>
                </a:solidFill>
              </a:rPr>
              <a:t>Baselines</a:t>
            </a:r>
            <a:endParaRPr lang="en-US" sz="2400" i="1" dirty="0">
              <a:solidFill>
                <a:srgbClr val="011C9A"/>
              </a:solidFill>
            </a:endParaRPr>
          </a:p>
        </p:txBody>
      </p:sp>
      <p:sp>
        <p:nvSpPr>
          <p:cNvPr id="12" name="矩形 2"/>
          <p:cNvSpPr/>
          <p:nvPr/>
        </p:nvSpPr>
        <p:spPr>
          <a:xfrm>
            <a:off x="104930" y="2697787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/>
        </p:nvSpPr>
        <p:spPr>
          <a:xfrm>
            <a:off x="104930" y="4935528"/>
            <a:ext cx="8934139" cy="270582"/>
          </a:xfrm>
          <a:prstGeom prst="rect">
            <a:avLst/>
          </a:prstGeom>
          <a:solidFill>
            <a:schemeClr val="accent1">
              <a:alpha val="20000"/>
            </a:schemeClr>
          </a:solidFill>
          <a:effectLst>
            <a:outerShdw blurRad="40000" dist="20000" dir="5400000" rotWithShape="0">
              <a:srgbClr val="FF0000">
                <a:alpha val="38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517" y="488422"/>
            <a:ext cx="2012883" cy="158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下箭头 46"/>
          <p:cNvSpPr/>
          <p:nvPr/>
        </p:nvSpPr>
        <p:spPr>
          <a:xfrm rot="10800000">
            <a:off x="6447269" y="1389452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7" name="下箭头 46"/>
          <p:cNvSpPr/>
          <p:nvPr/>
        </p:nvSpPr>
        <p:spPr>
          <a:xfrm rot="10800000">
            <a:off x="6447268" y="717377"/>
            <a:ext cx="453295" cy="36132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37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Hybrid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17452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</a:rPr>
              <a:t>Jiang </a:t>
            </a:r>
            <a:r>
              <a:rPr lang="en-US" sz="1600" dirty="0" smtClean="0">
                <a:solidFill>
                  <a:schemeClr val="bg1"/>
                </a:solidFill>
              </a:rPr>
              <a:t>et al. </a:t>
            </a:r>
            <a:r>
              <a:rPr lang="en-US" sz="1600" b="1" dirty="0" smtClean="0">
                <a:solidFill>
                  <a:schemeClr val="bg1"/>
                </a:solidFill>
              </a:rPr>
              <a:t>S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ocial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Recommendation across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Multiple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Relational Domains.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CIKM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2012. </a:t>
            </a:r>
            <a:r>
              <a:rPr lang="en-US" sz="1600" b="1" dirty="0">
                <a:solidFill>
                  <a:schemeClr val="bg1"/>
                </a:solidFill>
              </a:rPr>
              <a:t>S</a:t>
            </a:r>
            <a:r>
              <a:rPr lang="en-US" altLang="zh-CN" sz="1600" b="1" dirty="0">
                <a:solidFill>
                  <a:schemeClr val="bg1"/>
                </a:solidFill>
              </a:rPr>
              <a:t>ocial</a:t>
            </a:r>
            <a:r>
              <a:rPr lang="zh-CN" altLang="en-US" sz="1600" b="1" dirty="0">
                <a:solidFill>
                  <a:schemeClr val="bg1"/>
                </a:solidFill>
              </a:rPr>
              <a:t> </a:t>
            </a:r>
            <a:r>
              <a:rPr lang="en-US" altLang="zh-CN" sz="1600" b="1" dirty="0">
                <a:solidFill>
                  <a:schemeClr val="bg1"/>
                </a:solidFill>
              </a:rPr>
              <a:t>Recommendation 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with Cross-Domain Transferable Knowledge. </a:t>
            </a:r>
            <a:r>
              <a:rPr lang="en-US" altLang="zh-CN" sz="1600" i="1" dirty="0" smtClean="0">
                <a:solidFill>
                  <a:schemeClr val="bg1"/>
                </a:solidFill>
              </a:rPr>
              <a:t>TKDE</a:t>
            </a:r>
            <a:r>
              <a:rPr lang="en-US" sz="1600" dirty="0" smtClean="0">
                <a:solidFill>
                  <a:schemeClr val="bg1"/>
                </a:solidFill>
              </a:rPr>
              <a:t>, </a:t>
            </a:r>
            <a:r>
              <a:rPr lang="en-US" altLang="zh-CN" sz="1600" dirty="0" smtClean="0">
                <a:solidFill>
                  <a:schemeClr val="bg1"/>
                </a:solidFill>
              </a:rPr>
              <a:t>2015.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Knowledge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transfer from auxiliary domains improves cold-start users’ behavior </a:t>
            </a:r>
            <a:r>
              <a:rPr lang="en-US" altLang="zh-CN" sz="2800" dirty="0" smtClean="0"/>
              <a:t>prediction</a:t>
            </a:r>
            <a:endParaRPr lang="zh-CN" altLang="en-US" sz="2800" dirty="0" smtClean="0"/>
          </a:p>
          <a:p>
            <a:pPr lvl="1"/>
            <a:r>
              <a:rPr lang="en-US" altLang="zh-CN" sz="2400" dirty="0"/>
              <a:t>Using aux. (label) data, </a:t>
            </a:r>
            <a:r>
              <a:rPr lang="en-US" altLang="zh-CN" sz="2400"/>
              <a:t>saving </a:t>
            </a:r>
            <a:r>
              <a:rPr lang="en-US" altLang="zh-CN" sz="2400" b="1" i="1" smtClean="0">
                <a:solidFill>
                  <a:srgbClr val="FF0000"/>
                </a:solidFill>
              </a:rPr>
              <a:t>60-70</a:t>
            </a:r>
            <a:r>
              <a:rPr lang="en-US" altLang="zh-CN" sz="2400" b="1" i="1" dirty="0" smtClean="0">
                <a:solidFill>
                  <a:srgbClr val="FF0000"/>
                </a:solidFill>
              </a:rPr>
              <a:t>% </a:t>
            </a:r>
            <a:r>
              <a:rPr lang="en-US" altLang="zh-CN" sz="2400" dirty="0"/>
              <a:t>tgt. (post) </a:t>
            </a:r>
            <a:r>
              <a:rPr lang="en-US" altLang="zh-CN" sz="2400" dirty="0" smtClean="0"/>
              <a:t>data</a:t>
            </a:r>
            <a:endParaRPr lang="en-US" altLang="zh-C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106" y="3073105"/>
            <a:ext cx="3896544" cy="2972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4"/>
          <p:cNvSpPr/>
          <p:nvPr/>
        </p:nvSpPr>
        <p:spPr>
          <a:xfrm>
            <a:off x="6669650" y="3219606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35%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0" name="直接箭头连接符 5"/>
          <p:cNvCxnSpPr/>
          <p:nvPr/>
        </p:nvCxnSpPr>
        <p:spPr>
          <a:xfrm flipH="1">
            <a:off x="5365394" y="3745654"/>
            <a:ext cx="1298720" cy="76919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矩形 6"/>
          <p:cNvSpPr/>
          <p:nvPr/>
        </p:nvSpPr>
        <p:spPr>
          <a:xfrm>
            <a:off x="6835460" y="4099351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60% user-post</a:t>
            </a:r>
          </a:p>
          <a:p>
            <a:r>
              <a:rPr lang="en-US" altLang="zh-CN" sz="2400" dirty="0" smtClean="0"/>
              <a:t>0 user-label</a:t>
            </a:r>
            <a:endParaRPr lang="en-US" altLang="zh-CN" sz="2400" dirty="0"/>
          </a:p>
        </p:txBody>
      </p:sp>
      <p:cxnSp>
        <p:nvCxnSpPr>
          <p:cNvPr id="12" name="直接箭头连接符 7"/>
          <p:cNvCxnSpPr/>
          <p:nvPr/>
        </p:nvCxnSpPr>
        <p:spPr>
          <a:xfrm flipH="1">
            <a:off x="6492767" y="4514849"/>
            <a:ext cx="342693" cy="341542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矩形 8"/>
          <p:cNvSpPr/>
          <p:nvPr/>
        </p:nvSpPr>
        <p:spPr>
          <a:xfrm>
            <a:off x="351408" y="3477268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0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4" name="直接箭头连接符 9"/>
          <p:cNvCxnSpPr/>
          <p:nvPr/>
        </p:nvCxnSpPr>
        <p:spPr>
          <a:xfrm>
            <a:off x="2629090" y="4159289"/>
            <a:ext cx="648072" cy="2874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矩形 14"/>
          <p:cNvSpPr/>
          <p:nvPr/>
        </p:nvSpPr>
        <p:spPr>
          <a:xfrm>
            <a:off x="350401" y="4514849"/>
            <a:ext cx="24128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18% user-post</a:t>
            </a:r>
          </a:p>
          <a:p>
            <a:r>
              <a:rPr lang="en-US" altLang="zh-CN" sz="2400" dirty="0" smtClean="0"/>
              <a:t>100% user-label</a:t>
            </a:r>
            <a:endParaRPr lang="en-US" altLang="zh-CN" sz="2400" dirty="0"/>
          </a:p>
        </p:txBody>
      </p:sp>
      <p:cxnSp>
        <p:nvCxnSpPr>
          <p:cNvPr id="17" name="直接箭头连接符 15"/>
          <p:cNvCxnSpPr/>
          <p:nvPr/>
        </p:nvCxnSpPr>
        <p:spPr>
          <a:xfrm>
            <a:off x="2763241" y="4930348"/>
            <a:ext cx="1378017" cy="434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27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Questions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Modeling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Individual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What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individual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social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networks?</a:t>
            </a:r>
            <a:endParaRPr lang="zh-CN" altLang="en-US" sz="2800" dirty="0" smtClean="0"/>
          </a:p>
          <a:p>
            <a:r>
              <a:rPr lang="en-US" altLang="zh-CN" sz="2800" dirty="0" smtClean="0"/>
              <a:t>Why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should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study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individual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behavior?</a:t>
            </a:r>
            <a:endParaRPr lang="zh-CN" altLang="en-US" sz="2800" dirty="0" smtClean="0"/>
          </a:p>
          <a:p>
            <a:r>
              <a:rPr lang="en-US" altLang="zh-CN" sz="2800" dirty="0" smtClean="0"/>
              <a:t>What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state-of-the-art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models?</a:t>
            </a:r>
            <a:endParaRPr lang="zh-CN" altLang="en-US" sz="2800" dirty="0" smtClean="0"/>
          </a:p>
          <a:p>
            <a:pPr lvl="1"/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behaviors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relations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spatiotemporal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contexts</a:t>
            </a:r>
            <a:endParaRPr lang="zh-CN" altLang="en-US" sz="2400" dirty="0" smtClean="0"/>
          </a:p>
          <a:p>
            <a:pPr lvl="1"/>
            <a:r>
              <a:rPr lang="en-US" altLang="zh-CN" sz="2400" dirty="0" smtClean="0"/>
              <a:t>Modeling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multiple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domains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social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networks</a:t>
            </a:r>
            <a:endParaRPr lang="zh-CN" alt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2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/>
              <a:t>Summary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for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Modeling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Individual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 smtClean="0">
                <a:solidFill>
                  <a:srgbClr val="011C9A"/>
                </a:solidFill>
              </a:rPr>
              <a:t>Like,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Reply,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Share,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Retweet,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Favorite,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Comment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…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</a:rPr>
              <a:t>Pattern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discovery,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prediction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and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social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recommendation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</a:rPr>
              <a:t>Memory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based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social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recommenders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lvl="1"/>
            <a:r>
              <a:rPr lang="en-US" altLang="zh-CN" sz="2000" dirty="0" err="1" smtClean="0">
                <a:solidFill>
                  <a:srgbClr val="011C9A"/>
                </a:solidFill>
              </a:rPr>
              <a:t>TidalTrust</a:t>
            </a:r>
            <a:r>
              <a:rPr lang="en-US" altLang="zh-CN" sz="2000" dirty="0" smtClean="0">
                <a:solidFill>
                  <a:srgbClr val="011C9A"/>
                </a:solidFill>
              </a:rPr>
              <a:t>,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err="1" smtClean="0">
                <a:solidFill>
                  <a:srgbClr val="011C9A"/>
                </a:solidFill>
              </a:rPr>
              <a:t>MoleTrust</a:t>
            </a:r>
            <a:r>
              <a:rPr lang="en-US" altLang="zh-CN" sz="2000" dirty="0" smtClean="0">
                <a:solidFill>
                  <a:srgbClr val="011C9A"/>
                </a:solidFill>
              </a:rPr>
              <a:t>,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err="1" smtClean="0">
                <a:solidFill>
                  <a:srgbClr val="011C9A"/>
                </a:solidFill>
              </a:rPr>
              <a:t>TrustWalker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400" dirty="0" smtClean="0">
                <a:solidFill>
                  <a:srgbClr val="011C9A"/>
                </a:solidFill>
              </a:rPr>
              <a:t>Model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based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social</a:t>
            </a:r>
            <a:r>
              <a:rPr lang="zh-CN" altLang="en-US" sz="2400" dirty="0" smtClean="0">
                <a:solidFill>
                  <a:srgbClr val="011C9A"/>
                </a:solidFill>
              </a:rPr>
              <a:t> </a:t>
            </a:r>
            <a:r>
              <a:rPr lang="en-US" altLang="zh-CN" sz="2400" dirty="0" smtClean="0">
                <a:solidFill>
                  <a:srgbClr val="011C9A"/>
                </a:solidFill>
              </a:rPr>
              <a:t>recommenders</a:t>
            </a:r>
            <a:endParaRPr lang="zh-CN" altLang="en-US" sz="2400" dirty="0" smtClean="0">
              <a:solidFill>
                <a:srgbClr val="011C9A"/>
              </a:solidFill>
            </a:endParaRPr>
          </a:p>
          <a:p>
            <a:pPr lvl="1"/>
            <a:r>
              <a:rPr lang="en-US" altLang="zh-CN" sz="2000" dirty="0" err="1" smtClean="0">
                <a:solidFill>
                  <a:srgbClr val="011C9A"/>
                </a:solidFill>
              </a:rPr>
              <a:t>SoRec</a:t>
            </a:r>
            <a:r>
              <a:rPr lang="en-US" altLang="zh-CN" sz="2000" dirty="0" smtClean="0">
                <a:solidFill>
                  <a:srgbClr val="011C9A"/>
                </a:solidFill>
              </a:rPr>
              <a:t>,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“Social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Trust”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smtClean="0">
                <a:solidFill>
                  <a:srgbClr val="011C9A"/>
                </a:solidFill>
              </a:rPr>
              <a:t>Ensemble,</a:t>
            </a:r>
            <a:r>
              <a:rPr lang="zh-CN" altLang="en-US" sz="2000" dirty="0" smtClean="0">
                <a:solidFill>
                  <a:srgbClr val="011C9A"/>
                </a:solidFill>
              </a:rPr>
              <a:t> </a:t>
            </a:r>
            <a:r>
              <a:rPr lang="en-US" altLang="zh-CN" sz="2000" dirty="0" err="1" smtClean="0">
                <a:solidFill>
                  <a:srgbClr val="011C9A"/>
                </a:solidFill>
              </a:rPr>
              <a:t>SoReg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400" dirty="0" err="1" smtClean="0">
                <a:solidFill>
                  <a:srgbClr val="FF0000"/>
                </a:solidFill>
              </a:rPr>
              <a:t>ContextMF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Social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contexts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(preference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&amp;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influence)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FEMA: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Spatiotemporal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contexts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(multi-faceted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&amp;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dynamic)</a:t>
            </a:r>
            <a:endParaRPr lang="zh-CN" altLang="en-US" sz="2400" dirty="0" smtClean="0">
              <a:solidFill>
                <a:srgbClr val="FF0000"/>
              </a:solidFill>
            </a:endParaRPr>
          </a:p>
          <a:p>
            <a:pPr marL="182880" lvl="2">
              <a:buSzPct val="85000"/>
            </a:pPr>
            <a:r>
              <a:rPr lang="en-US" altLang="zh-CN" dirty="0" smtClean="0">
                <a:solidFill>
                  <a:srgbClr val="011C9A"/>
                </a:solidFill>
              </a:rPr>
              <a:t>Traditional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cross-domain</a:t>
            </a:r>
            <a:r>
              <a:rPr lang="zh-CN" altLang="en-US" dirty="0" smtClean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CF</a:t>
            </a:r>
            <a:endParaRPr lang="zh-CN" altLang="en-US" dirty="0" smtClean="0">
              <a:solidFill>
                <a:srgbClr val="011C9A"/>
              </a:solidFill>
            </a:endParaRPr>
          </a:p>
          <a:p>
            <a:pPr marL="457200" lvl="3">
              <a:buSzPct val="85000"/>
            </a:pPr>
            <a:r>
              <a:rPr lang="en-US" altLang="zh-CN" dirty="0" smtClean="0">
                <a:solidFill>
                  <a:srgbClr val="011C9A"/>
                </a:solidFill>
              </a:rPr>
              <a:t>CBT</a:t>
            </a:r>
            <a:r>
              <a:rPr lang="en-US" altLang="zh-CN" dirty="0">
                <a:solidFill>
                  <a:srgbClr val="011C9A"/>
                </a:solidFill>
              </a:rPr>
              <a:t>,</a:t>
            </a:r>
            <a:r>
              <a:rPr lang="zh-CN" altLang="en-US" dirty="0">
                <a:solidFill>
                  <a:srgbClr val="011C9A"/>
                </a:solidFill>
              </a:rPr>
              <a:t> </a:t>
            </a:r>
            <a:r>
              <a:rPr lang="en-US" altLang="zh-CN" dirty="0">
                <a:solidFill>
                  <a:srgbClr val="011C9A"/>
                </a:solidFill>
              </a:rPr>
              <a:t>CST,</a:t>
            </a:r>
            <a:r>
              <a:rPr lang="zh-CN" altLang="en-US" dirty="0">
                <a:solidFill>
                  <a:srgbClr val="011C9A"/>
                </a:solidFill>
              </a:rPr>
              <a:t> </a:t>
            </a:r>
            <a:r>
              <a:rPr lang="en-US" altLang="zh-CN" dirty="0" smtClean="0">
                <a:solidFill>
                  <a:srgbClr val="011C9A"/>
                </a:solidFill>
              </a:rPr>
              <a:t>FUSE</a:t>
            </a:r>
            <a:endParaRPr lang="zh-CN" altLang="en-US" sz="2000" dirty="0" smtClean="0">
              <a:solidFill>
                <a:srgbClr val="011C9A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Hybrid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Random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Walk: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Social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bridging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multiple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domains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1C9A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Outline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bg1"/>
              </a:buClr>
            </a:pPr>
            <a:r>
              <a:rPr lang="en-US" altLang="zh-CN" b="1" dirty="0">
                <a:solidFill>
                  <a:srgbClr val="EBB100"/>
                </a:solidFill>
              </a:rPr>
              <a:t>Prediction</a:t>
            </a:r>
            <a:r>
              <a:rPr lang="zh-CN" altLang="en-US" b="1" dirty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for</a:t>
            </a:r>
            <a:r>
              <a:rPr lang="zh-CN" altLang="en-US" b="1" dirty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natural</a:t>
            </a:r>
            <a:r>
              <a:rPr lang="zh-CN" altLang="en-US" b="1" dirty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behavior</a:t>
            </a:r>
            <a:endParaRPr lang="zh-CN" altLang="en-US" b="1" dirty="0">
              <a:solidFill>
                <a:srgbClr val="EBB100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altLang="zh-CN" dirty="0">
                <a:solidFill>
                  <a:schemeClr val="bg1"/>
                </a:solidFill>
              </a:rPr>
              <a:t>Modeling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individual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behavior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(MICRO)</a:t>
            </a:r>
            <a:endParaRPr lang="zh-CN" alt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altLang="zh-CN" b="1" dirty="0">
                <a:solidFill>
                  <a:srgbClr val="EBB100"/>
                </a:solidFill>
              </a:rPr>
              <a:t>Modeling</a:t>
            </a:r>
            <a:r>
              <a:rPr lang="zh-CN" altLang="en-US" b="1" dirty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information</a:t>
            </a:r>
            <a:r>
              <a:rPr lang="zh-CN" altLang="en-US" b="1" dirty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cascade</a:t>
            </a:r>
            <a:r>
              <a:rPr lang="zh-CN" altLang="en-US" b="1" dirty="0">
                <a:solidFill>
                  <a:srgbClr val="EBB100"/>
                </a:solidFill>
              </a:rPr>
              <a:t> </a:t>
            </a:r>
            <a:r>
              <a:rPr lang="en-US" altLang="zh-CN" b="1" dirty="0">
                <a:solidFill>
                  <a:srgbClr val="EBB100"/>
                </a:solidFill>
              </a:rPr>
              <a:t>(MACRO)</a:t>
            </a:r>
            <a:endParaRPr lang="zh-CN" altLang="en-US" b="1" dirty="0">
              <a:solidFill>
                <a:srgbClr val="EBB100"/>
              </a:solidFill>
            </a:endParaRPr>
          </a:p>
          <a:p>
            <a:pPr>
              <a:buClr>
                <a:schemeClr val="bg1"/>
              </a:buClr>
            </a:pPr>
            <a:r>
              <a:rPr lang="en-US" altLang="zh-CN" dirty="0">
                <a:solidFill>
                  <a:schemeClr val="bg1"/>
                </a:solidFill>
              </a:rPr>
              <a:t>Detection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unnatural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behavior</a:t>
            </a:r>
            <a:endParaRPr lang="zh-CN" altLang="en-US" dirty="0">
              <a:solidFill>
                <a:schemeClr val="bg1"/>
              </a:solidFill>
            </a:endParaRPr>
          </a:p>
          <a:p>
            <a:pPr lvl="1">
              <a:buClr>
                <a:schemeClr val="bg1"/>
              </a:buClr>
            </a:pPr>
            <a:r>
              <a:rPr lang="en-US" altLang="zh-CN" dirty="0">
                <a:solidFill>
                  <a:schemeClr val="bg1"/>
                </a:solidFill>
              </a:rPr>
              <a:t>Suspicious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behavior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detection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1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ng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6" id="{068ABC0B-D28E-5E43-B951-98841F2AEF8A}" vid="{439ADCF2-AE7F-C74D-A736-63B0F1AEF5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meng-uiuc</Template>
  <TotalTime>2265</TotalTime>
  <Words>5280</Words>
  <Application>Microsoft Macintosh PowerPoint</Application>
  <PresentationFormat>On-screen Show (4:3)</PresentationFormat>
  <Paragraphs>1178</Paragraphs>
  <Slides>144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4" baseType="lpstr">
      <vt:lpstr>Calibri</vt:lpstr>
      <vt:lpstr>Courier New</vt:lpstr>
      <vt:lpstr>Symbol</vt:lpstr>
      <vt:lpstr>Times New Roman</vt:lpstr>
      <vt:lpstr>Wingdings</vt:lpstr>
      <vt:lpstr>华文新魏</vt:lpstr>
      <vt:lpstr>宋体</vt:lpstr>
      <vt:lpstr>微软雅黑</vt:lpstr>
      <vt:lpstr>Arial</vt:lpstr>
      <vt:lpstr>meng</vt:lpstr>
      <vt:lpstr>Behavioral modeling in social networks from micro to macro</vt:lpstr>
      <vt:lpstr>Thanks to</vt:lpstr>
      <vt:lpstr>introduction</vt:lpstr>
      <vt:lpstr>Behavior in Social Networks</vt:lpstr>
      <vt:lpstr>Introduction</vt:lpstr>
      <vt:lpstr>Outline</vt:lpstr>
      <vt:lpstr>Questions for Modeling Individual Behavior</vt:lpstr>
      <vt:lpstr>Individual Behavior: Facebook</vt:lpstr>
      <vt:lpstr>Individual Behavior: Twitter</vt:lpstr>
      <vt:lpstr>Individual Behavior: YouTube</vt:lpstr>
      <vt:lpstr>Individual Behavior: Pinterest</vt:lpstr>
      <vt:lpstr>“Information Adoption” in Social Networks</vt:lpstr>
      <vt:lpstr>Modeling Information Adoption Behavior</vt:lpstr>
      <vt:lpstr>What is Social Recommendation?</vt:lpstr>
      <vt:lpstr>What is Social Recommendation?</vt:lpstr>
      <vt:lpstr>What is Social Recommendation?</vt:lpstr>
      <vt:lpstr>What is Social Recommendation?</vt:lpstr>
      <vt:lpstr>What is Social Recommendation?</vt:lpstr>
      <vt:lpstr>Traditional Recommender Systems</vt:lpstr>
      <vt:lpstr>Traditional Recommender Systems</vt:lpstr>
      <vt:lpstr>Traditional Recommender Systems</vt:lpstr>
      <vt:lpstr>Matrix Factorization based CF (MF)</vt:lpstr>
      <vt:lpstr>Matrix Factorization based CF (MF)</vt:lpstr>
      <vt:lpstr>Social Recommendation</vt:lpstr>
      <vt:lpstr>Memory based Social Recommender</vt:lpstr>
      <vt:lpstr>Memory based Social Recommender</vt:lpstr>
      <vt:lpstr>Memory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Model based Social Recommender</vt:lpstr>
      <vt:lpstr>Social Recommenders Before 2012</vt:lpstr>
      <vt:lpstr>Social Contextual Information</vt:lpstr>
      <vt:lpstr>Behavioral Mechanism?</vt:lpstr>
      <vt:lpstr>Information Adoption Behavior Intention</vt:lpstr>
      <vt:lpstr>Information Adoption Behavior Intention</vt:lpstr>
      <vt:lpstr>Information Adoption Behavior Intention</vt:lpstr>
      <vt:lpstr>Information Adoption Behavior Intention</vt:lpstr>
      <vt:lpstr>Social Contextual Factors</vt:lpstr>
      <vt:lpstr>From Information to Factors</vt:lpstr>
      <vt:lpstr>From Information to Factors</vt:lpstr>
      <vt:lpstr>From Information to Factors</vt:lpstr>
      <vt:lpstr>Social Contextual Recommendation</vt:lpstr>
      <vt:lpstr>Social Contextual Recommendation</vt:lpstr>
      <vt:lpstr>Social Contextual Recommendation</vt:lpstr>
      <vt:lpstr>Social Contextual Recommendation</vt:lpstr>
      <vt:lpstr>Co-Predicting Behavior and Social Relations</vt:lpstr>
      <vt:lpstr>Co-Predicting Behavior and Social Relations</vt:lpstr>
      <vt:lpstr>Co-Predicting Behavior and Social Relations</vt:lpstr>
      <vt:lpstr>Negative Experiences in Social Recommender</vt:lpstr>
      <vt:lpstr>Besides Social Context: Spatial Context</vt:lpstr>
      <vt:lpstr>Besides Social Context: Temporal Context</vt:lpstr>
      <vt:lpstr>Modeling Spatiotemporal Contexts</vt:lpstr>
      <vt:lpstr>Challenges: Sparsity and Complexity</vt:lpstr>
      <vt:lpstr>Flexible Evolutionary Multi-faceted Analysis (FEMA) </vt:lpstr>
      <vt:lpstr>Tensor Perturbation Theory</vt:lpstr>
      <vt:lpstr>FEMA Algorithm</vt:lpstr>
      <vt:lpstr>Individual Behavior Prediction with FEMA</vt:lpstr>
      <vt:lpstr>Individual Behavior Prediction with FEMA</vt:lpstr>
      <vt:lpstr>Behavioral Pattern: Fan@Idol#Word</vt:lpstr>
      <vt:lpstr>Behavioral Pattern: Fan@Idol#Word</vt:lpstr>
      <vt:lpstr>Demo 1: Fan@Idol#Word </vt:lpstr>
      <vt:lpstr>Demo 2: Author@Affiliation#Keyword </vt:lpstr>
      <vt:lpstr>Demo 3: Author@Affiliation$Paper&amp;Venue#Keyword </vt:lpstr>
      <vt:lpstr>Modeling social contexts,  spatio-temporal contexts: Amazing!        …however…</vt:lpstr>
      <vt:lpstr>Modeling social contexts,  spatio-temporal contexts: Amazing!        …however…</vt:lpstr>
      <vt:lpstr>Besides Contexts: Multiple Domains</vt:lpstr>
      <vt:lpstr>Besides Contexts: Multiple Domains</vt:lpstr>
      <vt:lpstr>Besides Contexts: Multiple Domains</vt:lpstr>
      <vt:lpstr>Besides Contexts: Multiple Domains</vt:lpstr>
      <vt:lpstr>Besides Contexts: Multiple Domains</vt:lpstr>
      <vt:lpstr>Besides Contexts: Multiple Domains</vt:lpstr>
      <vt:lpstr>Traditional Cross-Domain CF</vt:lpstr>
      <vt:lpstr>Traditional Cross-Domain CF</vt:lpstr>
      <vt:lpstr>Traditional Cross-Domain CF</vt:lpstr>
      <vt:lpstr>Traditional Cross-Domain CF</vt:lpstr>
      <vt:lpstr>Traditional Cross-Domain CF</vt:lpstr>
      <vt:lpstr>Traditional Cross-Domain CF</vt:lpstr>
      <vt:lpstr>Traditional Cross-Domain CF</vt:lpstr>
      <vt:lpstr>Traditional Cross-Domain CF</vt:lpstr>
      <vt:lpstr>Traditional Cross-Domain CF</vt:lpstr>
      <vt:lpstr>When Social Recommendation Meets Multiple Domains</vt:lpstr>
      <vt:lpstr>When Social Recommendation Meets Multiple Domains</vt:lpstr>
      <vt:lpstr>When Social Recommendation Meets Multiple Domains</vt:lpstr>
      <vt:lpstr>Hybrid Random Walk</vt:lpstr>
      <vt:lpstr>Hybrid Random Walk</vt:lpstr>
      <vt:lpstr>Hybrid Random Walk</vt:lpstr>
      <vt:lpstr>Hybrid Random Walk</vt:lpstr>
      <vt:lpstr>Hybrid Random Walk</vt:lpstr>
      <vt:lpstr>Questions for Modeling Individual Behavior</vt:lpstr>
      <vt:lpstr>Summary for Modeling Individual Behavior</vt:lpstr>
      <vt:lpstr>Outline</vt:lpstr>
      <vt:lpstr>Modeling Information Cascade</vt:lpstr>
      <vt:lpstr>Outline</vt:lpstr>
      <vt:lpstr>Suspicious Behavior Detection</vt:lpstr>
      <vt:lpstr>Suspicious Behavior Detection</vt:lpstr>
      <vt:lpstr>Suspicious Behaviors</vt:lpstr>
      <vt:lpstr>Suspicious Behaviors</vt:lpstr>
      <vt:lpstr>Suspicious Behavior Detection</vt:lpstr>
      <vt:lpstr>Lockstep Behavior: Facebook Likes</vt:lpstr>
      <vt:lpstr>Lockstep Behavior: Facebook Likes</vt:lpstr>
      <vt:lpstr>Lockstep Behavior: Graphical View</vt:lpstr>
      <vt:lpstr>Lockstep Behavior: Reorder Matrix</vt:lpstr>
      <vt:lpstr>Lockstep Behavior: Seed + Search</vt:lpstr>
      <vt:lpstr>Lockstep Behavior: Performance</vt:lpstr>
      <vt:lpstr>Lockstep Behavior: Performance</vt:lpstr>
      <vt:lpstr>Lockstep Behavior: Twitter Followers</vt:lpstr>
      <vt:lpstr>Lockstep Behavior: Reorder Matrix</vt:lpstr>
      <vt:lpstr>Lockstep Behavior: SVD Reminder</vt:lpstr>
      <vt:lpstr>Lockstep Behavior: Spectral Subspace</vt:lpstr>
      <vt:lpstr>Spectral Subspace Plot: Case #0</vt:lpstr>
      <vt:lpstr>Spectral Subspace Plot: Case #1</vt:lpstr>
      <vt:lpstr>Spectral Subspace Plot: Case #2</vt:lpstr>
      <vt:lpstr>Spectral Subspace Plot: Case #3</vt:lpstr>
      <vt:lpstr>Spectral Subspace Plot: Case #4</vt:lpstr>
      <vt:lpstr>Spectral Subspace Plot: Reading &amp; LockInfer</vt:lpstr>
      <vt:lpstr>Graphical View: Power-Law Distribution</vt:lpstr>
      <vt:lpstr>PowerPoint Presentation</vt:lpstr>
      <vt:lpstr>Synchronized Behavior: Features</vt:lpstr>
      <vt:lpstr>Synchronized Behavior: Synchronicity</vt:lpstr>
      <vt:lpstr>Synchronized Behavior: Normality</vt:lpstr>
      <vt:lpstr>Synchronized Behavior: Theorem &amp; CatchSync</vt:lpstr>
      <vt:lpstr>Synchronized Behavior: Performance</vt:lpstr>
      <vt:lpstr>Synchronized Behavior: Performance</vt:lpstr>
      <vt:lpstr>Beyond Graph: Multi-Dimensional Fraud</vt:lpstr>
      <vt:lpstr>Multi-Dimensional Fraud</vt:lpstr>
      <vt:lpstr>Multi-Dimensional Fraud</vt:lpstr>
      <vt:lpstr>Suspiciousness: Density in Multi-Dimensions</vt:lpstr>
      <vt:lpstr>Suspiciousness: Axioms</vt:lpstr>
      <vt:lpstr>Suspiciousness: General Metric &amp; CrossSpot</vt:lpstr>
      <vt:lpstr>Suspiciousness: General Metric &amp; CrossSpot</vt:lpstr>
      <vt:lpstr>Suspiciousness: General Metric &amp; CrossSpot</vt:lpstr>
      <vt:lpstr>Suspiciousness: Trend Manipulating</vt:lpstr>
      <vt:lpstr>Summary for Detecting Unnatural Behavior</vt:lpstr>
      <vt:lpstr>Take AWAY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Behavioral modeling in social networks from micro to macro</dc:title>
  <dc:creator>Microsoft Office User</dc:creator>
  <cp:lastModifiedBy>Microsoft Office User</cp:lastModifiedBy>
  <cp:revision>998</cp:revision>
  <dcterms:created xsi:type="dcterms:W3CDTF">2015-10-19T18:32:36Z</dcterms:created>
  <dcterms:modified xsi:type="dcterms:W3CDTF">2015-11-10T15:46:52Z</dcterms:modified>
</cp:coreProperties>
</file>